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Roboto Condensed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Condensed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CondensedMedium-italic.fntdata"/><Relationship Id="rId30" Type="http://schemas.openxmlformats.org/officeDocument/2006/relationships/font" Target="fonts/RobotoCondensed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RobotoCondensedMedium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australia-news/2025/jul/01/hawaiian-tropic-banana-boat-sunscreen-accused-of-greenwashing-by-accc-reef-friendly" TargetMode="External"/><Relationship Id="rId3" Type="http://schemas.openxmlformats.org/officeDocument/2006/relationships/hyperlink" Target="https://www.theguardian.com/australia-news/2025/jul/01/hawaiian-tropic-banana-boat-sunscreen-accused-of-greenwashing-by-accc-reef-friendly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bc.net.au/news/2025-07-02/accc-accuses-popular-sunscreens-of-greenwashing/105485276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a11ed4cd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a11ed4cd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chemeClr val="dk1"/>
                </a:solidFill>
              </a:rPr>
              <a:t>Optional to show to students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11ed4cdd5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11ed4cdd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LANGUAGE TECHNIQUE</a:t>
            </a:r>
            <a:r>
              <a:rPr b="1" lang="en-GB">
                <a:solidFill>
                  <a:schemeClr val="dk1"/>
                </a:solidFill>
              </a:rPr>
              <a:t> PROMPTS: 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Active voice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Ad hominem attack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Alliteration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Bias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Emotive language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Euphemism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Greenwashing (more of a product of using these techniques)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Hook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Hyperbole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Imagery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Irony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Metaphor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Repetition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Statistics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Strong verbs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Structure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Titles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Tone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Vagueness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11ed4cdd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11ed4cdd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Note:</a:t>
            </a:r>
            <a:r>
              <a:rPr lang="en-GB">
                <a:solidFill>
                  <a:schemeClr val="dk1"/>
                </a:solidFill>
              </a:rPr>
              <a:t> The speech is around 2 minutes long (roughly 100-200 words)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+"/>
            </a:pPr>
            <a:r>
              <a:rPr lang="en-GB">
                <a:solidFill>
                  <a:schemeClr val="dk1"/>
                </a:solidFill>
              </a:rPr>
              <a:t>Only 1-2 people per group have to present as the ‘spokesperson’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Keep in mind their assigned persona’s ‘angle’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Defensive company (mining, fishing)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Sound professional and careful, not emotional.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Focus on </a:t>
            </a:r>
            <a:r>
              <a:rPr i="1" lang="en-GB">
                <a:solidFill>
                  <a:schemeClr val="dk1"/>
                </a:solidFill>
              </a:rPr>
              <a:t>facts</a:t>
            </a:r>
            <a:r>
              <a:rPr lang="en-GB">
                <a:solidFill>
                  <a:schemeClr val="dk1"/>
                </a:solidFill>
              </a:rPr>
              <a:t> and safety, not blame.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language that softens responsibility (e.g. </a:t>
            </a:r>
            <a:r>
              <a:rPr i="1" lang="en-GB">
                <a:solidFill>
                  <a:schemeClr val="dk1"/>
                </a:solidFill>
              </a:rPr>
              <a:t>passive voice, modality</a:t>
            </a:r>
            <a:r>
              <a:rPr lang="en-GB">
                <a:solidFill>
                  <a:schemeClr val="dk1"/>
                </a:solidFill>
              </a:rPr>
              <a:t> – “may have occurred”).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Avoid strong emotion – </a:t>
            </a:r>
            <a:r>
              <a:rPr i="1" lang="en-GB">
                <a:solidFill>
                  <a:schemeClr val="dk1"/>
                </a:solidFill>
              </a:rPr>
              <a:t>use technical terms and formal tone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Transparent organisation (not-for-profit)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Be honest and sincere – admit mistakes and show care.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</a:t>
            </a:r>
            <a:r>
              <a:rPr i="1" lang="en-GB">
                <a:solidFill>
                  <a:schemeClr val="dk1"/>
                </a:solidFill>
              </a:rPr>
              <a:t>inclusive language</a:t>
            </a:r>
            <a:r>
              <a:rPr lang="en-GB">
                <a:solidFill>
                  <a:schemeClr val="dk1"/>
                </a:solidFill>
              </a:rPr>
              <a:t> (we, our) to build trust.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Focus on how you’re fixing the issue.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</a:t>
            </a:r>
            <a:r>
              <a:rPr i="1" lang="en-GB">
                <a:solidFill>
                  <a:schemeClr val="dk1"/>
                </a:solidFill>
              </a:rPr>
              <a:t>contrast and repetitio</a:t>
            </a:r>
            <a:r>
              <a:rPr lang="en-GB">
                <a:solidFill>
                  <a:schemeClr val="dk1"/>
                </a:solidFill>
              </a:rPr>
              <a:t>n (“We understand the concern, and we’re taking action.”).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PR ‘Spin Team’ (multinational)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Keep tone confident and polished.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Admit small faults but </a:t>
            </a:r>
            <a:r>
              <a:rPr i="1" lang="en-GB">
                <a:solidFill>
                  <a:schemeClr val="dk1"/>
                </a:solidFill>
              </a:rPr>
              <a:t>shift focus to positives</a:t>
            </a:r>
            <a:r>
              <a:rPr lang="en-GB">
                <a:solidFill>
                  <a:schemeClr val="dk1"/>
                </a:solidFill>
              </a:rPr>
              <a:t> (future plans, improvements).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</a:t>
            </a:r>
            <a:r>
              <a:rPr i="1" lang="en-GB">
                <a:solidFill>
                  <a:schemeClr val="dk1"/>
                </a:solidFill>
              </a:rPr>
              <a:t>positive adjectives and buzzwords</a:t>
            </a:r>
            <a:r>
              <a:rPr lang="en-GB">
                <a:solidFill>
                  <a:schemeClr val="dk1"/>
                </a:solidFill>
              </a:rPr>
              <a:t> (“innovative”, “sustainable”).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Avoid sounding defensive – stay calm and in control.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Activist organisation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Write with </a:t>
            </a:r>
            <a:r>
              <a:rPr i="1" lang="en-GB">
                <a:solidFill>
                  <a:schemeClr val="dk1"/>
                </a:solidFill>
              </a:rPr>
              <a:t>passion and urgency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</a:t>
            </a:r>
            <a:r>
              <a:rPr i="1" lang="en-GB">
                <a:solidFill>
                  <a:schemeClr val="dk1"/>
                </a:solidFill>
              </a:rPr>
              <a:t>emotional and persuasive language</a:t>
            </a:r>
            <a:r>
              <a:rPr lang="en-GB">
                <a:solidFill>
                  <a:schemeClr val="dk1"/>
                </a:solidFill>
              </a:rPr>
              <a:t> to inspire action.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Highlight unfairness and demand change.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</a:t>
            </a:r>
            <a:r>
              <a:rPr i="1" lang="en-GB">
                <a:solidFill>
                  <a:schemeClr val="dk1"/>
                </a:solidFill>
              </a:rPr>
              <a:t>rhetorical questions, strong verbs, and call-to-action phrases</a:t>
            </a:r>
            <a:r>
              <a:rPr lang="en-GB">
                <a:solidFill>
                  <a:schemeClr val="dk1"/>
                </a:solidFill>
              </a:rPr>
              <a:t> (“We can’t stay silent.”).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11ed4cdd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11ed4cdd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JOURNALIST</a:t>
            </a:r>
            <a:r>
              <a:rPr b="1" lang="en-GB">
                <a:solidFill>
                  <a:schemeClr val="dk1"/>
                </a:solidFill>
              </a:rPr>
              <a:t> QUESTION PROMPTS: 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What is the </a:t>
            </a:r>
            <a:r>
              <a:rPr i="1" lang="en-GB">
                <a:solidFill>
                  <a:schemeClr val="dk1"/>
                </a:solidFill>
              </a:rPr>
              <a:t>tone of language</a:t>
            </a:r>
            <a:r>
              <a:rPr lang="en-GB">
                <a:solidFill>
                  <a:schemeClr val="dk1"/>
                </a:solidFill>
              </a:rPr>
              <a:t> within the article?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Who is the </a:t>
            </a:r>
            <a:r>
              <a:rPr i="1" lang="en-GB">
                <a:solidFill>
                  <a:schemeClr val="dk1"/>
                </a:solidFill>
              </a:rPr>
              <a:t>blame</a:t>
            </a:r>
            <a:r>
              <a:rPr lang="en-GB">
                <a:solidFill>
                  <a:schemeClr val="dk1"/>
                </a:solidFill>
              </a:rPr>
              <a:t> being placed on?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What </a:t>
            </a:r>
            <a:r>
              <a:rPr i="1" lang="en-GB">
                <a:solidFill>
                  <a:schemeClr val="dk1"/>
                </a:solidFill>
              </a:rPr>
              <a:t>action</a:t>
            </a:r>
            <a:r>
              <a:rPr lang="en-GB">
                <a:solidFill>
                  <a:schemeClr val="dk1"/>
                </a:solidFill>
              </a:rPr>
              <a:t> has actually been taken since this statement was published?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Is the company being </a:t>
            </a:r>
            <a:r>
              <a:rPr i="1" lang="en-GB">
                <a:solidFill>
                  <a:schemeClr val="dk1"/>
                </a:solidFill>
              </a:rPr>
              <a:t>transparent</a:t>
            </a:r>
            <a:r>
              <a:rPr lang="en-GB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Is there </a:t>
            </a:r>
            <a:r>
              <a:rPr i="1" lang="en-GB">
                <a:solidFill>
                  <a:schemeClr val="dk1"/>
                </a:solidFill>
              </a:rPr>
              <a:t>financial</a:t>
            </a:r>
            <a:r>
              <a:rPr lang="en-GB">
                <a:solidFill>
                  <a:schemeClr val="dk1"/>
                </a:solidFill>
              </a:rPr>
              <a:t> motive?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Who is the </a:t>
            </a:r>
            <a:r>
              <a:rPr i="1" lang="en-GB">
                <a:solidFill>
                  <a:schemeClr val="dk1"/>
                </a:solidFill>
              </a:rPr>
              <a:t>target audience</a:t>
            </a:r>
            <a:r>
              <a:rPr lang="en-GB">
                <a:solidFill>
                  <a:schemeClr val="dk1"/>
                </a:solidFill>
              </a:rPr>
              <a:t> for this statement?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11ed4cdd5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a11ed4cdd5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ANSWER PROMPTS: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Positive / honest communication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Inclusive language </a:t>
            </a:r>
            <a:r>
              <a:rPr lang="en-GB">
                <a:solidFill>
                  <a:schemeClr val="dk1"/>
                </a:solidFill>
              </a:rPr>
              <a:t>(we, our) – builds connection and shared responsibility.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Emotive but sincere languag</a:t>
            </a:r>
            <a:r>
              <a:rPr lang="en-GB">
                <a:solidFill>
                  <a:schemeClr val="dk1"/>
                </a:solidFill>
              </a:rPr>
              <a:t>e – shows empathy and concern.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Plain, direct statements</a:t>
            </a:r>
            <a:r>
              <a:rPr lang="en-GB">
                <a:solidFill>
                  <a:schemeClr val="dk1"/>
                </a:solidFill>
              </a:rPr>
              <a:t> – create a sense of openness and honesty.</a:t>
            </a:r>
            <a:endParaRPr>
              <a:solidFill>
                <a:schemeClr val="dk1"/>
              </a:solidFill>
            </a:endParaRPr>
          </a:p>
          <a:p>
            <a:pPr indent="-2984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These techniques help audiences </a:t>
            </a:r>
            <a:r>
              <a:rPr lang="en-GB" u="sng">
                <a:solidFill>
                  <a:schemeClr val="dk1"/>
                </a:solidFill>
              </a:rPr>
              <a:t>feel respected and build trust</a:t>
            </a:r>
            <a:r>
              <a:rPr lang="en-GB">
                <a:solidFill>
                  <a:schemeClr val="dk1"/>
                </a:solidFill>
              </a:rPr>
              <a:t> through clarity and accountability.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Defensive / deceptive communication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Passive voice</a:t>
            </a:r>
            <a:r>
              <a:rPr lang="en-GB">
                <a:solidFill>
                  <a:schemeClr val="dk1"/>
                </a:solidFill>
              </a:rPr>
              <a:t> (“mistakes were made”) – hides who’s responsible.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Euphemisms and jargon</a:t>
            </a:r>
            <a:r>
              <a:rPr lang="en-GB">
                <a:solidFill>
                  <a:schemeClr val="dk1"/>
                </a:solidFill>
              </a:rPr>
              <a:t> – soften or obscure the issue.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Positive spin or selective framing</a:t>
            </a:r>
            <a:r>
              <a:rPr lang="en-GB">
                <a:solidFill>
                  <a:schemeClr val="dk1"/>
                </a:solidFill>
              </a:rPr>
              <a:t> – distract from the problem by highlighting benefits or future plans.</a:t>
            </a:r>
            <a:endParaRPr>
              <a:solidFill>
                <a:schemeClr val="dk1"/>
              </a:solidFill>
            </a:endParaRPr>
          </a:p>
          <a:p>
            <a:pPr indent="-2984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These techniques protect reputation but can </a:t>
            </a:r>
            <a:r>
              <a:rPr lang="en-GB" u="sng">
                <a:solidFill>
                  <a:schemeClr val="dk1"/>
                </a:solidFill>
              </a:rPr>
              <a:t>mislead or reduce transparency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Social / ethical impacts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Language can shape public perception </a:t>
            </a:r>
            <a:r>
              <a:rPr lang="en-GB">
                <a:solidFill>
                  <a:schemeClr val="dk1"/>
                </a:solidFill>
              </a:rPr>
              <a:t>– making unethical behaviour seem acceptable.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It can </a:t>
            </a:r>
            <a:r>
              <a:rPr lang="en-GB" u="sng">
                <a:solidFill>
                  <a:schemeClr val="dk1"/>
                </a:solidFill>
              </a:rPr>
              <a:t>empower people</a:t>
            </a:r>
            <a:r>
              <a:rPr lang="en-GB">
                <a:solidFill>
                  <a:schemeClr val="dk1"/>
                </a:solidFill>
              </a:rPr>
              <a:t> to demand change – </a:t>
            </a:r>
            <a:r>
              <a:rPr lang="en-GB" u="sng">
                <a:solidFill>
                  <a:schemeClr val="dk1"/>
                </a:solidFill>
              </a:rPr>
              <a:t>or disempower</a:t>
            </a:r>
            <a:r>
              <a:rPr lang="en-GB">
                <a:solidFill>
                  <a:schemeClr val="dk1"/>
                </a:solidFill>
              </a:rPr>
              <a:t> them by hiding the truth.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Values and beliefs are reinforced through tone </a:t>
            </a:r>
            <a:r>
              <a:rPr lang="en-GB">
                <a:solidFill>
                  <a:schemeClr val="dk1"/>
                </a:solidFill>
              </a:rPr>
              <a:t>– honest language builds trust; deceptive language erodes it.</a:t>
            </a:r>
            <a:endParaRPr>
              <a:solidFill>
                <a:schemeClr val="dk1"/>
              </a:solidFill>
            </a:endParaRPr>
          </a:p>
          <a:p>
            <a:pPr indent="-29845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The way organisations communicate affects </a:t>
            </a:r>
            <a:r>
              <a:rPr lang="en-GB" u="sng">
                <a:solidFill>
                  <a:schemeClr val="dk1"/>
                </a:solidFill>
              </a:rPr>
              <a:t>who is believed, who is blamed, and who feels heard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END OF LESSON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1e75d83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1e75d83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11ed4cdd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11ed4cdd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USE THESE SLIDES ALONGSIDE THE LESSON PLAN</a:t>
            </a:r>
            <a:endParaRPr b="1"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11ed4cdd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11ed4cdd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students raise their hands yes/no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11ed4cdd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11ed4cdd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VIDEO</a:t>
            </a:r>
            <a:r>
              <a:rPr b="1" lang="en-GB"/>
              <a:t>: Banana Boat sunscreen, 'Protect the Fun: Reef-Friendly' </a:t>
            </a:r>
            <a:r>
              <a:rPr lang="en-GB"/>
              <a:t>–</a:t>
            </a:r>
            <a:r>
              <a:rPr lang="en-GB"/>
              <a:t> 15 seconds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Banana Boat promises its reef-friendly sunscreen is all about ‘protecting the fun, whether you're exploring the world or making a splash.’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 aired in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important part is the </a:t>
            </a:r>
            <a:r>
              <a:rPr i="1" lang="en-GB"/>
              <a:t>‘reef safe’ claim</a:t>
            </a:r>
            <a:r>
              <a:rPr lang="en-GB"/>
              <a:t> for the following learning discussion.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a11ed4cdd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a11ed4cdd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if students know about any news from the brand (success or </a:t>
            </a:r>
            <a:r>
              <a:rPr i="1" lang="en-GB"/>
              <a:t>negative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might be aware of the ‘</a:t>
            </a:r>
            <a:r>
              <a:rPr lang="en-GB" u="sng">
                <a:solidFill>
                  <a:schemeClr val="hlink"/>
                </a:solidFill>
                <a:hlinkClick r:id="rId2"/>
              </a:rPr>
              <a:t>sunscreen</a:t>
            </a:r>
            <a:r>
              <a:rPr lang="en-GB" u="sng">
                <a:solidFill>
                  <a:schemeClr val="hlink"/>
                </a:solidFill>
                <a:hlinkClick r:id="rId3"/>
              </a:rPr>
              <a:t> scandals</a:t>
            </a:r>
            <a:r>
              <a:rPr lang="en-GB"/>
              <a:t>’ and greenwashing that this is in reference to.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11ed4cdd5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11ed4cdd5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What happened</a:t>
            </a:r>
            <a:r>
              <a:rPr lang="en-GB">
                <a:solidFill>
                  <a:schemeClr val="dk1"/>
                </a:solidFill>
              </a:rPr>
              <a:t> –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Banana Boat and Hawaiian Tropic sunscreens were advertised in Australia as “reef-safe” or “reef-friendly.”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ACCC (Australian Competition &amp; Consumer Commission) investigated and found the products </a:t>
            </a:r>
            <a:r>
              <a:rPr b="1" lang="en-GB">
                <a:solidFill>
                  <a:schemeClr val="dk1"/>
                </a:solidFill>
              </a:rPr>
              <a:t>contained chemicals known to harm coral reefs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ACCC alleged this was </a:t>
            </a:r>
            <a:r>
              <a:rPr b="1" lang="en-GB">
                <a:solidFill>
                  <a:schemeClr val="dk1"/>
                </a:solidFill>
              </a:rPr>
              <a:t>misleading and deceptive “greenwashing.”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case was filed in Federal Court in June 2025.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scandal drew </a:t>
            </a:r>
            <a:r>
              <a:rPr b="1" lang="en-GB">
                <a:solidFill>
                  <a:schemeClr val="dk1"/>
                </a:solidFill>
              </a:rPr>
              <a:t>public backlash</a:t>
            </a:r>
            <a:r>
              <a:rPr lang="en-GB">
                <a:solidFill>
                  <a:schemeClr val="dk1"/>
                </a:solidFill>
              </a:rPr>
              <a:t> – many consumers felt misled, and environmental groups criticised the brands for </a:t>
            </a:r>
            <a:r>
              <a:rPr b="1" lang="en-GB">
                <a:solidFill>
                  <a:schemeClr val="dk1"/>
                </a:solidFill>
              </a:rPr>
              <a:t>using eco-friendly claims as a marketing tool.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11ed4cdd5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11ed4cdd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>
                <a:solidFill>
                  <a:schemeClr val="dk1"/>
                </a:solidFill>
              </a:rPr>
              <a:t>Optional: Ask students what they think of their response/how they should have responded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Company response</a:t>
            </a:r>
            <a:r>
              <a:rPr lang="en-GB">
                <a:solidFill>
                  <a:schemeClr val="dk1"/>
                </a:solidFill>
              </a:rPr>
              <a:t>  –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Edgewell Personal Care Australia (the parent company) said it “stands by its claims” and will defend the case in court.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company said it had co-operated fully with the ACCC investigation.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Around October 2023, it removed “reef-friendly” labels from its Australian packaging and advertising.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However, no public apology or recall has been issued.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Critics argue the lack of an apology shows limited accountability and highlights the importance of truthful environmental marketing.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11ed4cdd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11ed4cdd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START OF ACTIVITY, </a:t>
            </a:r>
            <a:r>
              <a:rPr b="1" lang="en-GB">
                <a:solidFill>
                  <a:schemeClr val="dk1"/>
                </a:solidFill>
              </a:rPr>
              <a:t>REFER TO LESSON PLAN FOR FULL INSTRUCTIONS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Note:</a:t>
            </a:r>
            <a:r>
              <a:rPr lang="en-GB">
                <a:solidFill>
                  <a:schemeClr val="dk1"/>
                </a:solidFill>
              </a:rPr>
              <a:t> Only 1-2 people per group have to present as the ‘spokesperson’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11ed4cdd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11ed4cdd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 REFER TO LESSON PLAN FOR FULL INSTRUCTIONS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Background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Background Slide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 title="white graph slid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://bit.ly/4hV8Bka" TargetMode="External"/><Relationship Id="rId5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scmiQIzXyEmh9T8H2slVoITuqh4zs8T2/view" TargetMode="External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/>
          <p:nvPr/>
        </p:nvSpPr>
        <p:spPr>
          <a:xfrm>
            <a:off x="1823975" y="1051975"/>
            <a:ext cx="65031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Intention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 will examine how language is used by different organisations to shape public perception of climate issues.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400963" y="1051975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/>
          <p:nvPr/>
        </p:nvSpPr>
        <p:spPr>
          <a:xfrm>
            <a:off x="400963" y="2449208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7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OUTCOMES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1823975" y="2449208"/>
            <a:ext cx="6503100" cy="24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Success Criteria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Analyse and interpret persuasive language techniques used in real-world examples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</a:t>
            </a: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edit written statements to ensure clarity, coherence, and persuasive effect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Deliver a structured spoken statement using appropriate tone, formality, and multimodal elements for the intended audience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9" name="Google Shape;69;p17" title="Asset 1Int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74" y="1300308"/>
            <a:ext cx="849325" cy="63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 title="Asset 2Intro.png"/>
          <p:cNvPicPr preferRelativeResize="0"/>
          <p:nvPr/>
        </p:nvPicPr>
        <p:blipFill rotWithShape="1">
          <a:blip r:embed="rId5">
            <a:alphaModFix/>
          </a:blip>
          <a:srcRect b="0" l="120" r="120" t="0"/>
          <a:stretch/>
        </p:blipFill>
        <p:spPr>
          <a:xfrm>
            <a:off x="596119" y="2591864"/>
            <a:ext cx="741629" cy="8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 title="pexels-karola-g-787678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19" y="0"/>
            <a:ext cx="342816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338250" y="377433"/>
            <a:ext cx="521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TEXT ANALYSIS 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602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338250" y="1017487"/>
            <a:ext cx="54534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Analyse the real-world press release in your brief to identify language techniques and how they are used to achieve a particular purpose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4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example:</a:t>
            </a:r>
            <a:endParaRPr b="1" sz="24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persuade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Evoke emotion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Educate and inform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potentially mislead…</a:t>
            </a:r>
            <a:endParaRPr b="1" sz="24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 title="pexels-tahir-x-lf-2153788153-3331719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064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338250" y="377433"/>
            <a:ext cx="521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PERSONA WRITING</a:t>
            </a: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602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38250" y="1039372"/>
            <a:ext cx="5213100" cy="3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Using the language techniques you’ve identified,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write your company’s</a:t>
            </a:r>
            <a:b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press release/statement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b="1" lang="en-GB" sz="23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1pg max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Consider the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purpose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of your statement, the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message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you want to convey, and how to tailor it to your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audience</a:t>
            </a:r>
            <a:endParaRPr b="1" sz="23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Remember, you’ll face a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Q&amp;A afterward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so be ready to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respond in-line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with your organisation’s </a:t>
            </a:r>
            <a:r>
              <a:rPr b="1" lang="en-GB" sz="23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tone and style</a:t>
            </a:r>
            <a:endParaRPr b="1" sz="23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1422001" y="458350"/>
            <a:ext cx="63000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55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CLIMATE ISSUES</a:t>
            </a:r>
            <a:endParaRPr b="1" sz="55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5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PRESS CONFERENCE</a:t>
            </a:r>
            <a:endParaRPr b="1" i="1" sz="5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8" name="Google Shape;178;p28" title="AdobeStock_57622206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851" y="1515800"/>
            <a:ext cx="6934298" cy="392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7856800" y="117350"/>
            <a:ext cx="12192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602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 title="pexels-jibarofoto-277455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38089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3615050" y="387132"/>
            <a:ext cx="3093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REFLECTION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7856800" y="117350"/>
            <a:ext cx="12192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3557800" y="1205061"/>
            <a:ext cx="53619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AutoNum type="arabicPeriod"/>
            </a:pP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language techniques were most common in </a:t>
            </a:r>
            <a:r>
              <a:rPr b="1" lang="en-GB" sz="20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positive or honest</a:t>
            </a: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communication?</a:t>
            </a:r>
            <a:endParaRPr b="1"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did these help build trust or show transparency?</a:t>
            </a:r>
            <a:endParaRPr b="1" i="1" sz="16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AutoNum type="arabicPeriod"/>
            </a:pP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language techniques were used in more </a:t>
            </a:r>
            <a:r>
              <a:rPr b="1" lang="en-GB" sz="20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deceptive or defensive</a:t>
            </a: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communication?</a:t>
            </a:r>
            <a:endParaRPr b="1"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did they change the tone or hide responsibility?</a:t>
            </a:r>
            <a:endParaRPr b="1" i="1" sz="16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AutoNum type="arabicPeriod"/>
            </a:pP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the </a:t>
            </a:r>
            <a:r>
              <a:rPr b="1" lang="en-GB" sz="2000" u="sng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social or ethical impacts</a:t>
            </a: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of</a:t>
            </a:r>
            <a:b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using these techniques?</a:t>
            </a:r>
            <a:endParaRPr b="1"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can language shape people’s values, beliefs, and attitudes — and even empower or silence certain groups?</a:t>
            </a:r>
            <a:endParaRPr b="1" i="1" sz="16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reflection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439800" y="1044100"/>
            <a:ext cx="6503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</a:t>
            </a:r>
            <a:endParaRPr b="1" sz="28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400">
                <a:solidFill>
                  <a:srgbClr val="434343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http://bit.ly/4hV8Bka</a:t>
            </a:r>
            <a:endParaRPr b="1"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FEEDBACK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00" name="Google Shape;200;p30" title="Qpba6SHZumELev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100" y="1991075"/>
            <a:ext cx="2723800" cy="2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 title="AdobeStock_76328735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07934" y="0"/>
            <a:ext cx="77114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/>
        </p:nvSpPr>
        <p:spPr>
          <a:xfrm>
            <a:off x="2710525" y="1542250"/>
            <a:ext cx="59394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38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'PRESSING' CLIMATE ISSUES:</a:t>
            </a:r>
            <a:endParaRPr b="1" sz="38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3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Analysing persuasive language, ethics and credibility</a:t>
            </a:r>
            <a:endParaRPr b="1" i="1" sz="3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2797850" y="3740475"/>
            <a:ext cx="2009100" cy="438600"/>
          </a:xfrm>
          <a:prstGeom prst="rect">
            <a:avLst/>
          </a:prstGeom>
          <a:solidFill>
            <a:srgbClr val="55B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2797850" y="3740475"/>
            <a:ext cx="2009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Year 10 English  </a:t>
            </a:r>
            <a:endParaRPr sz="2400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img2_4_1200x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4475" y="-70957"/>
            <a:ext cx="5293224" cy="525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4241780" y="1479847"/>
            <a:ext cx="43965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HAVE YOU USED </a:t>
            </a: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BANANA BOAT SUNSCREEN?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329075" y="163925"/>
            <a:ext cx="7991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VIDEO:</a:t>
            </a:r>
            <a:r>
              <a:rPr b="1" lang="en-GB"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'PROTECT THE FUN: REEF</a:t>
            </a:r>
            <a:r>
              <a:rPr b="1" lang="en-GB"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r>
              <a:rPr b="1" lang="en-GB"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FRIENDLY' AD</a:t>
            </a:r>
            <a:endParaRPr b="1"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 title="Banana Boat reef safe sunscreen a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50" y="769650"/>
            <a:ext cx="7049290" cy="39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hawaii-sunscreen-ban_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3707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4241775" y="1479850"/>
            <a:ext cx="30936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HAPPENED </a:t>
            </a: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AFTER?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 title="Screenshot 2025-11-07 at 1.24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836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300" y="0"/>
            <a:ext cx="60837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7856800" y="117350"/>
            <a:ext cx="12192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5823880" y="903113"/>
            <a:ext cx="27903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‘REEF SAFE’</a:t>
            </a: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SCANDAL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823880" y="2497440"/>
            <a:ext cx="30576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Although Banana Boat </a:t>
            </a:r>
            <a:r>
              <a:rPr b="1" lang="en-GB" sz="20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claimed its sunscreen was “reef-safe,”</a:t>
            </a:r>
            <a: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the Australian Competition &amp; Consumer Commission (ACCC) found</a:t>
            </a:r>
            <a:br>
              <a:rPr b="1" lang="en-GB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0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was NOT</a:t>
            </a:r>
            <a:endParaRPr b="1" sz="20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 title="hawaii-sunscreen-ban_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3707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4241775" y="368438"/>
            <a:ext cx="3531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DID THEY </a:t>
            </a: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RESPOND?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4241775" y="1876163"/>
            <a:ext cx="4572000" cy="28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parent company Edgewell Australia stated they:</a:t>
            </a:r>
            <a:endParaRPr b="1" sz="26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“firmly stand by the claims it has made” (being reef safe)</a:t>
            </a:r>
            <a:endParaRPr b="1" sz="2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“will defend the lawsuit” in court</a:t>
            </a:r>
            <a:endParaRPr b="1" sz="2400" u="sng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 title="fardad-sepandar-lxl9WJz7cm4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3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38250" y="278899"/>
            <a:ext cx="5213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IT’S YOUR TURN TO RESPOND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38250" y="1573915"/>
            <a:ext cx="4774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company or organisation has had a climate scandal of its own and needs to put out a press release to the public</a:t>
            </a:r>
            <a:endParaRPr b="1" sz="2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38250" y="2823484"/>
            <a:ext cx="52131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Working in groups, you’ll </a:t>
            </a:r>
            <a:r>
              <a:rPr b="1" lang="en-GB" sz="2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prepare and deliver a 2-minute statement </a:t>
            </a:r>
            <a:r>
              <a:rPr b="1" lang="en-GB" sz="2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responding to your assigned scenario, </a:t>
            </a:r>
            <a:r>
              <a:rPr b="1" lang="en-GB" sz="2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followed by a Q&amp;A</a:t>
            </a:r>
            <a:r>
              <a:rPr b="1" lang="en-GB" sz="2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where classmates act as journalists </a:t>
            </a:r>
            <a:r>
              <a:rPr b="1" lang="en-GB" sz="2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questioning your company’s intentions…</a:t>
            </a:r>
            <a:endParaRPr b="1" sz="2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602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introduction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 title="evangeline-shaw-nwLTVwb7DbU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963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82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338250" y="377433"/>
            <a:ext cx="521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WHO’S WHO</a:t>
            </a:r>
            <a:endParaRPr b="1" sz="42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38250" y="1092185"/>
            <a:ext cx="52131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Each group will be given a brief for one of the </a:t>
            </a:r>
            <a:r>
              <a:rPr b="1" lang="en-GB" sz="2400">
                <a:solidFill>
                  <a:srgbClr val="55BD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following groups/delivery angle:</a:t>
            </a:r>
            <a:endParaRPr b="1" sz="2400">
              <a:solidFill>
                <a:srgbClr val="55BD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602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introduction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16647" y="1977721"/>
            <a:ext cx="53001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Defensive company (mining, fishing)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Transparent organisation (not-for-profit)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 ‘Spin Team’ for multinational companies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Activist organisation 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CCCRH">
  <a:themeElements>
    <a:clrScheme name="Simple Light">
      <a:dk1>
        <a:srgbClr val="000000"/>
      </a:dk1>
      <a:lt1>
        <a:srgbClr val="FFFFFF"/>
      </a:lt1>
      <a:dk2>
        <a:srgbClr val="0070B4"/>
      </a:dk2>
      <a:lt2>
        <a:srgbClr val="FEB903"/>
      </a:lt2>
      <a:accent1>
        <a:srgbClr val="FF5A00"/>
      </a:accent1>
      <a:accent2>
        <a:srgbClr val="F719CA"/>
      </a:accent2>
      <a:accent3>
        <a:srgbClr val="55BDFB"/>
      </a:accent3>
      <a:accent4>
        <a:srgbClr val="A6C915"/>
      </a:accent4>
      <a:accent5>
        <a:srgbClr val="8572F3"/>
      </a:accent5>
      <a:accent6>
        <a:srgbClr val="9E6A4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