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officedocument.obfuscatedFont" Extension="odttf"/>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16.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9.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62"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Lst>
  <p:sldSz cy="5143500" cx="9144000"/>
  <p:notesSz cx="6858000" cy="9144000"/>
  <p:embeddedFontLst>
    <p:embeddedFont>
      <p:font typeface="Roboto"/>
      <p:regular r:id="rId22"/>
      <p:bold r:id="rId23"/>
      <p:italic r:id="rId24"/>
      <p:boldItalic r:id="rId25"/>
    </p:embeddedFont>
    <p:embeddedFont>
      <p:font typeface="Roboto Condensed"/>
      <p:regular r:id="rId26"/>
      <p:bold r:id="rId27"/>
      <p:italic r:id="rId28"/>
      <p:boldItalic r:id="rId29"/>
    </p:embeddedFont>
    <p:embeddedFont>
      <p:font typeface="Roboto Condensed Medium"/>
      <p:regular r:id="rId30"/>
      <p:bold r:id="rId31"/>
      <p:italic r:id="rId32"/>
      <p:boldItalic r:id="rId33"/>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5.xml"/><Relationship Id="rId22" Type="http://schemas.openxmlformats.org/officeDocument/2006/relationships/font" Target="fonts/Roboto-regular.fntdata"/><Relationship Id="rId21" Type="http://schemas.openxmlformats.org/officeDocument/2006/relationships/slide" Target="slides/slide16.xml"/><Relationship Id="rId24" Type="http://schemas.openxmlformats.org/officeDocument/2006/relationships/font" Target="fonts/Roboto-italic.fntdata"/><Relationship Id="rId23" Type="http://schemas.openxmlformats.org/officeDocument/2006/relationships/font" Target="fonts/Roboto-bold.fntdata"/><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font" Target="fonts/RobotoCondensed-regular.fntdata"/><Relationship Id="rId25" Type="http://schemas.openxmlformats.org/officeDocument/2006/relationships/font" Target="fonts/Roboto-boldItalic.fntdata"/><Relationship Id="rId28" Type="http://schemas.openxmlformats.org/officeDocument/2006/relationships/font" Target="fonts/RobotoCondensed-italic.fntdata"/><Relationship Id="rId27" Type="http://schemas.openxmlformats.org/officeDocument/2006/relationships/font" Target="fonts/RobotoCondensed-bold.fntdata"/><Relationship Id="rId5" Type="http://schemas.openxmlformats.org/officeDocument/2006/relationships/notesMaster" Target="notesMasters/notesMaster1.xml"/><Relationship Id="rId6" Type="http://schemas.openxmlformats.org/officeDocument/2006/relationships/slide" Target="slides/slide1.xml"/><Relationship Id="rId29" Type="http://schemas.openxmlformats.org/officeDocument/2006/relationships/font" Target="fonts/RobotoCondensed-boldItalic.fntdata"/><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font" Target="fonts/RobotoCondensedMedium-bold.fntdata"/><Relationship Id="rId30" Type="http://schemas.openxmlformats.org/officeDocument/2006/relationships/font" Target="fonts/RobotoCondensedMedium-regular.fntdata"/><Relationship Id="rId11" Type="http://schemas.openxmlformats.org/officeDocument/2006/relationships/slide" Target="slides/slide6.xml"/><Relationship Id="rId33" Type="http://schemas.openxmlformats.org/officeDocument/2006/relationships/font" Target="fonts/RobotoCondensedMedium-boldItalic.fntdata"/><Relationship Id="rId10" Type="http://schemas.openxmlformats.org/officeDocument/2006/relationships/slide" Target="slides/slide5.xml"/><Relationship Id="rId32" Type="http://schemas.openxmlformats.org/officeDocument/2006/relationships/font" Target="fonts/RobotoCondensedMedium-italic.fntdata"/><Relationship Id="rId13" Type="http://schemas.openxmlformats.org/officeDocument/2006/relationships/slide" Target="slides/slide8.xml"/><Relationship Id="rId12" Type="http://schemas.openxmlformats.org/officeDocument/2006/relationships/slide" Target="slides/slide7.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npolar.no/en/fact/albedo/" TargetMode="Externa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9" name="Shape 59"/>
        <p:cNvGrpSpPr/>
        <p:nvPr/>
      </p:nvGrpSpPr>
      <p:grpSpPr>
        <a:xfrm>
          <a:off x="0" y="0"/>
          <a:ext cx="0" cy="0"/>
          <a:chOff x="0" y="0"/>
          <a:chExt cx="0" cy="0"/>
        </a:xfrm>
      </p:grpSpPr>
      <p:sp>
        <p:nvSpPr>
          <p:cNvPr id="60" name="Google Shape;60;g3a28c601246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1" name="Google Shape;61;g3a28c601246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b="1" i="1" lang="en-GB">
                <a:solidFill>
                  <a:schemeClr val="dk1"/>
                </a:solidFill>
              </a:rPr>
              <a:t>Optional to show to students</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2" name="Shape 162"/>
        <p:cNvGrpSpPr/>
        <p:nvPr/>
      </p:nvGrpSpPr>
      <p:grpSpPr>
        <a:xfrm>
          <a:off x="0" y="0"/>
          <a:ext cx="0" cy="0"/>
          <a:chOff x="0" y="0"/>
          <a:chExt cx="0" cy="0"/>
        </a:xfrm>
      </p:grpSpPr>
      <p:sp>
        <p:nvSpPr>
          <p:cNvPr id="163" name="Google Shape;163;g3a28c601246_0_27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4" name="Google Shape;164;g3a28c601246_0_27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b="1" lang="en-GB">
                <a:solidFill>
                  <a:schemeClr val="dk1"/>
                </a:solidFill>
              </a:rPr>
              <a:t>SPEAKER NOTES: </a:t>
            </a:r>
            <a:endParaRPr b="1"/>
          </a:p>
          <a:p>
            <a:pPr indent="0" lvl="0" marL="0" rtl="0" algn="l">
              <a:spcBef>
                <a:spcPts val="1000"/>
              </a:spcBef>
              <a:spcAft>
                <a:spcPts val="0"/>
              </a:spcAft>
              <a:buNone/>
            </a:pPr>
            <a:r>
              <a:rPr b="1" lang="en-GB"/>
              <a:t>Urban greening</a:t>
            </a:r>
            <a:r>
              <a:rPr lang="en-GB"/>
              <a:t> – </a:t>
            </a:r>
            <a:r>
              <a:rPr lang="en-GB"/>
              <a:t>Trees, green roofs, and urban parks provide shade and cool the air through evapotranspiration (plants releasing water vapour). More vegetation also improves air quality and makes cities more comfortable during heatwaves.</a:t>
            </a:r>
            <a:endParaRPr/>
          </a:p>
          <a:p>
            <a:pPr indent="0" lvl="0" marL="0" rtl="0" algn="l">
              <a:spcBef>
                <a:spcPts val="0"/>
              </a:spcBef>
              <a:spcAft>
                <a:spcPts val="0"/>
              </a:spcAft>
              <a:buNone/>
            </a:pPr>
            <a:r>
              <a:t/>
            </a:r>
            <a:endParaRPr/>
          </a:p>
          <a:p>
            <a:pPr indent="0" lvl="0" marL="0" rtl="0" algn="l">
              <a:spcBef>
                <a:spcPts val="0"/>
              </a:spcBef>
              <a:spcAft>
                <a:spcPts val="0"/>
              </a:spcAft>
              <a:buNone/>
            </a:pPr>
            <a:r>
              <a:rPr b="1" lang="en-GB"/>
              <a:t>Different building materials</a:t>
            </a:r>
            <a:r>
              <a:rPr lang="en-GB"/>
              <a:t> – </a:t>
            </a:r>
            <a:r>
              <a:rPr lang="en-GB"/>
              <a:t>Light-coloured, reflective, and permeable materials absorb less heat and release it faster. “Cool roofs” and reflective pavements lower surface temperatures, while permeable surfaces help water evaporate and cool the air. (can also explain the ‘</a:t>
            </a:r>
            <a:r>
              <a:rPr lang="en-GB" u="sng">
                <a:solidFill>
                  <a:schemeClr val="hlink"/>
                </a:solidFill>
                <a:hlinkClick r:id="rId2"/>
              </a:rPr>
              <a:t>Albedo effect</a:t>
            </a:r>
            <a:r>
              <a:rPr lang="en-GB"/>
              <a:t>’ during this point)</a:t>
            </a:r>
            <a:endParaRPr/>
          </a:p>
          <a:p>
            <a:pPr indent="0" lvl="0" marL="0" rtl="0" algn="l">
              <a:spcBef>
                <a:spcPts val="0"/>
              </a:spcBef>
              <a:spcAft>
                <a:spcPts val="0"/>
              </a:spcAft>
              <a:buNone/>
            </a:pPr>
            <a:r>
              <a:t/>
            </a:r>
            <a:endParaRPr/>
          </a:p>
          <a:p>
            <a:pPr indent="0" lvl="0" marL="0" rtl="0" algn="l">
              <a:spcBef>
                <a:spcPts val="0"/>
              </a:spcBef>
              <a:spcAft>
                <a:spcPts val="0"/>
              </a:spcAft>
              <a:buNone/>
            </a:pPr>
            <a:r>
              <a:rPr b="1" lang="en-GB"/>
              <a:t>Smarter, efficient design</a:t>
            </a:r>
            <a:r>
              <a:rPr lang="en-GB"/>
              <a:t> – </a:t>
            </a:r>
            <a:r>
              <a:rPr lang="en-GB"/>
              <a:t>Planning for shade, natural airflow, and sustainable transport (including electric </a:t>
            </a:r>
            <a:r>
              <a:rPr lang="en-GB"/>
              <a:t>vehicles) </a:t>
            </a:r>
            <a:r>
              <a:rPr lang="en-GB"/>
              <a:t>reduces trapped heat. Energy-efficient buildings, renewable energy, and better public transport lower emissions and waste heat from vehicles and air conditioners.</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9" name="Shape 179"/>
        <p:cNvGrpSpPr/>
        <p:nvPr/>
      </p:nvGrpSpPr>
      <p:grpSpPr>
        <a:xfrm>
          <a:off x="0" y="0"/>
          <a:ext cx="0" cy="0"/>
          <a:chOff x="0" y="0"/>
          <a:chExt cx="0" cy="0"/>
        </a:xfrm>
      </p:grpSpPr>
      <p:sp>
        <p:nvSpPr>
          <p:cNvPr id="180" name="Google Shape;180;g3a28c601246_0_12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1" name="Google Shape;181;g3a28c601246_0_12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b="1" lang="en-GB">
                <a:solidFill>
                  <a:schemeClr val="dk1"/>
                </a:solidFill>
              </a:rPr>
              <a:t>REFER TO LESSON PLAN FOR FULL INSTRUCTIONS</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1" name="Shape 191"/>
        <p:cNvGrpSpPr/>
        <p:nvPr/>
      </p:nvGrpSpPr>
      <p:grpSpPr>
        <a:xfrm>
          <a:off x="0" y="0"/>
          <a:ext cx="0" cy="0"/>
          <a:chOff x="0" y="0"/>
          <a:chExt cx="0" cy="0"/>
        </a:xfrm>
      </p:grpSpPr>
      <p:sp>
        <p:nvSpPr>
          <p:cNvPr id="192" name="Google Shape;192;g3a28c601246_0_18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3" name="Google Shape;193;g3a28c601246_0_18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b="1" lang="en-GB">
                <a:solidFill>
                  <a:schemeClr val="dk1"/>
                </a:solidFill>
              </a:rPr>
              <a:t>REFER TO LESSON PLAN FOR FULL INSTRUCTIONS</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1" name="Shape 201"/>
        <p:cNvGrpSpPr/>
        <p:nvPr/>
      </p:nvGrpSpPr>
      <p:grpSpPr>
        <a:xfrm>
          <a:off x="0" y="0"/>
          <a:ext cx="0" cy="0"/>
          <a:chOff x="0" y="0"/>
          <a:chExt cx="0" cy="0"/>
        </a:xfrm>
      </p:grpSpPr>
      <p:sp>
        <p:nvSpPr>
          <p:cNvPr id="202" name="Google Shape;202;g3a28c601246_0_29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03" name="Google Shape;203;g3a28c601246_0_29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b="1" lang="en-GB">
                <a:solidFill>
                  <a:schemeClr val="dk1"/>
                </a:solidFill>
              </a:rPr>
              <a:t>REFER TO LESSON PLAN FOR FULL INSTRUCTIONS</a:t>
            </a:r>
            <a:endParaRPr>
              <a:solidFill>
                <a:schemeClr val="dk1"/>
              </a:solidFill>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2" name="Shape 212"/>
        <p:cNvGrpSpPr/>
        <p:nvPr/>
      </p:nvGrpSpPr>
      <p:grpSpPr>
        <a:xfrm>
          <a:off x="0" y="0"/>
          <a:ext cx="0" cy="0"/>
          <a:chOff x="0" y="0"/>
          <a:chExt cx="0" cy="0"/>
        </a:xfrm>
      </p:grpSpPr>
      <p:sp>
        <p:nvSpPr>
          <p:cNvPr id="213" name="Google Shape;213;g3a28c601246_0_31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14" name="Google Shape;214;g3a28c601246_0_31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b="1" lang="en-GB">
                <a:solidFill>
                  <a:schemeClr val="dk1"/>
                </a:solidFill>
              </a:rPr>
              <a:t>REFER TO LESSON PLAN FOR FULL INSTRUCTIONS</a:t>
            </a:r>
            <a:endParaRPr>
              <a:solidFill>
                <a:schemeClr val="dk1"/>
              </a:solidFill>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2" name="Shape 222"/>
        <p:cNvGrpSpPr/>
        <p:nvPr/>
      </p:nvGrpSpPr>
      <p:grpSpPr>
        <a:xfrm>
          <a:off x="0" y="0"/>
          <a:ext cx="0" cy="0"/>
          <a:chOff x="0" y="0"/>
          <a:chExt cx="0" cy="0"/>
        </a:xfrm>
      </p:grpSpPr>
      <p:sp>
        <p:nvSpPr>
          <p:cNvPr id="223" name="Google Shape;223;g3a28c601246_0_33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24" name="Google Shape;224;g3a28c601246_0_33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b="1" lang="en-GB">
                <a:solidFill>
                  <a:schemeClr val="dk1"/>
                </a:solidFill>
              </a:rPr>
              <a:t>ANSWER IDEAS: </a:t>
            </a:r>
            <a:endParaRPr>
              <a:solidFill>
                <a:schemeClr val="dk1"/>
              </a:solidFill>
            </a:endParaRPr>
          </a:p>
          <a:p>
            <a:pPr indent="-298450" lvl="0" marL="457200" rtl="0" algn="l">
              <a:spcBef>
                <a:spcPts val="1000"/>
              </a:spcBef>
              <a:spcAft>
                <a:spcPts val="0"/>
              </a:spcAft>
              <a:buClr>
                <a:schemeClr val="dk1"/>
              </a:buClr>
              <a:buSzPts val="1100"/>
              <a:buAutoNum type="arabicPeriod"/>
            </a:pPr>
            <a:r>
              <a:rPr lang="en-GB" u="sng">
                <a:solidFill>
                  <a:schemeClr val="dk1"/>
                </a:solidFill>
              </a:rPr>
              <a:t>Feasibility:</a:t>
            </a:r>
            <a:endParaRPr>
              <a:solidFill>
                <a:schemeClr val="dk1"/>
              </a:solidFill>
            </a:endParaRPr>
          </a:p>
          <a:p>
            <a:pPr indent="-298450" lvl="1" marL="914400" rtl="0" algn="l">
              <a:spcBef>
                <a:spcPts val="1000"/>
              </a:spcBef>
              <a:spcAft>
                <a:spcPts val="0"/>
              </a:spcAft>
              <a:buClr>
                <a:schemeClr val="dk1"/>
              </a:buClr>
              <a:buSzPts val="1100"/>
              <a:buChar char="○"/>
            </a:pPr>
            <a:r>
              <a:rPr b="1" lang="en-GB">
                <a:solidFill>
                  <a:schemeClr val="dk1"/>
                </a:solidFill>
              </a:rPr>
              <a:t>Low-cost and quick:</a:t>
            </a:r>
            <a:r>
              <a:rPr lang="en-GB">
                <a:solidFill>
                  <a:schemeClr val="dk1"/>
                </a:solidFill>
              </a:rPr>
              <a:t> planting trees, adding shade sails, painting roofs lighter colours.</a:t>
            </a:r>
            <a:endParaRPr>
              <a:solidFill>
                <a:schemeClr val="dk1"/>
              </a:solidFill>
            </a:endParaRPr>
          </a:p>
          <a:p>
            <a:pPr indent="-298450" lvl="1" marL="914400" rtl="0" algn="l">
              <a:spcBef>
                <a:spcPts val="1000"/>
              </a:spcBef>
              <a:spcAft>
                <a:spcPts val="0"/>
              </a:spcAft>
              <a:buClr>
                <a:schemeClr val="dk1"/>
              </a:buClr>
              <a:buSzPts val="1100"/>
              <a:buChar char="○"/>
            </a:pPr>
            <a:r>
              <a:rPr b="1" lang="en-GB">
                <a:solidFill>
                  <a:schemeClr val="dk1"/>
                </a:solidFill>
              </a:rPr>
              <a:t>Major funding and long-term:</a:t>
            </a:r>
            <a:r>
              <a:rPr lang="en-GB">
                <a:solidFill>
                  <a:schemeClr val="dk1"/>
                </a:solidFill>
              </a:rPr>
              <a:t> redesigning streets, updating materials, improving public transport networks.</a:t>
            </a:r>
            <a:endParaRPr>
              <a:solidFill>
                <a:schemeClr val="dk1"/>
              </a:solidFill>
            </a:endParaRPr>
          </a:p>
          <a:p>
            <a:pPr indent="-298450" lvl="1" marL="914400" rtl="0" algn="l">
              <a:spcBef>
                <a:spcPts val="1000"/>
              </a:spcBef>
              <a:spcAft>
                <a:spcPts val="0"/>
              </a:spcAft>
              <a:buClr>
                <a:schemeClr val="dk1"/>
              </a:buClr>
              <a:buSzPts val="1100"/>
              <a:buChar char="○"/>
            </a:pPr>
            <a:r>
              <a:rPr b="1" lang="en-GB">
                <a:solidFill>
                  <a:schemeClr val="dk1"/>
                </a:solidFill>
              </a:rPr>
              <a:t>Barriers:</a:t>
            </a:r>
            <a:r>
              <a:rPr lang="en-GB">
                <a:solidFill>
                  <a:schemeClr val="dk1"/>
                </a:solidFill>
              </a:rPr>
              <a:t> limited budgets, lack of space, competing council priorities, and community or planning approval processes.</a:t>
            </a:r>
            <a:endParaRPr>
              <a:solidFill>
                <a:schemeClr val="dk1"/>
              </a:solidFill>
            </a:endParaRPr>
          </a:p>
          <a:p>
            <a:pPr indent="-298450" lvl="1" marL="914400" rtl="0" algn="l">
              <a:spcBef>
                <a:spcPts val="1000"/>
              </a:spcBef>
              <a:spcAft>
                <a:spcPts val="0"/>
              </a:spcAft>
              <a:buClr>
                <a:schemeClr val="dk1"/>
              </a:buClr>
              <a:buSzPts val="1100"/>
              <a:buChar char="○"/>
            </a:pPr>
            <a:r>
              <a:rPr lang="en-GB">
                <a:solidFill>
                  <a:schemeClr val="dk1"/>
                </a:solidFill>
              </a:rPr>
              <a:t>Councils</a:t>
            </a:r>
            <a:r>
              <a:rPr lang="en-GB">
                <a:solidFill>
                  <a:schemeClr val="dk1"/>
                </a:solidFill>
              </a:rPr>
              <a:t> must </a:t>
            </a:r>
            <a:r>
              <a:rPr b="1" lang="en-GB">
                <a:solidFill>
                  <a:schemeClr val="dk1"/>
                </a:solidFill>
              </a:rPr>
              <a:t>balance</a:t>
            </a:r>
            <a:r>
              <a:rPr lang="en-GB">
                <a:solidFill>
                  <a:schemeClr val="dk1"/>
                </a:solidFill>
              </a:rPr>
              <a:t> costs, safety, and equity when prioritising actions.</a:t>
            </a:r>
            <a:endParaRPr>
              <a:solidFill>
                <a:schemeClr val="dk1"/>
              </a:solidFill>
            </a:endParaRPr>
          </a:p>
          <a:p>
            <a:pPr indent="0" lvl="0" marL="0" rtl="0" algn="l">
              <a:spcBef>
                <a:spcPts val="1000"/>
              </a:spcBef>
              <a:spcAft>
                <a:spcPts val="0"/>
              </a:spcAft>
              <a:buNone/>
            </a:pPr>
            <a:r>
              <a:t/>
            </a:r>
            <a:endParaRPr>
              <a:solidFill>
                <a:schemeClr val="dk1"/>
              </a:solidFill>
            </a:endParaRPr>
          </a:p>
          <a:p>
            <a:pPr indent="-298450" lvl="0" marL="457200" rtl="0" algn="l">
              <a:lnSpc>
                <a:spcPct val="150000"/>
              </a:lnSpc>
              <a:spcBef>
                <a:spcPts val="0"/>
              </a:spcBef>
              <a:spcAft>
                <a:spcPts val="0"/>
              </a:spcAft>
              <a:buClr>
                <a:schemeClr val="dk1"/>
              </a:buClr>
              <a:buSzPts val="1100"/>
              <a:buAutoNum type="arabicPeriod"/>
            </a:pPr>
            <a:r>
              <a:rPr lang="en-GB" u="sng">
                <a:solidFill>
                  <a:schemeClr val="dk1"/>
                </a:solidFill>
              </a:rPr>
              <a:t>Local actions</a:t>
            </a:r>
            <a:r>
              <a:rPr lang="en-GB">
                <a:solidFill>
                  <a:schemeClr val="dk1"/>
                </a:solidFill>
              </a:rPr>
              <a:t>: </a:t>
            </a:r>
            <a:endParaRPr>
              <a:solidFill>
                <a:schemeClr val="dk1"/>
              </a:solidFill>
            </a:endParaRPr>
          </a:p>
          <a:p>
            <a:pPr indent="-298450" lvl="1" marL="914400" rtl="0" algn="l">
              <a:lnSpc>
                <a:spcPct val="150000"/>
              </a:lnSpc>
              <a:spcBef>
                <a:spcPts val="0"/>
              </a:spcBef>
              <a:spcAft>
                <a:spcPts val="0"/>
              </a:spcAft>
              <a:buClr>
                <a:schemeClr val="dk1"/>
              </a:buClr>
              <a:buSzPts val="1100"/>
              <a:buChar char="○"/>
            </a:pPr>
            <a:r>
              <a:rPr b="1" lang="en-GB">
                <a:solidFill>
                  <a:schemeClr val="dk1"/>
                </a:solidFill>
              </a:rPr>
              <a:t>Community initiatives:</a:t>
            </a:r>
            <a:r>
              <a:rPr lang="en-GB">
                <a:solidFill>
                  <a:schemeClr val="dk1"/>
                </a:solidFill>
              </a:rPr>
              <a:t> tree planting days, local greening or cooling projects.</a:t>
            </a:r>
            <a:endParaRPr>
              <a:solidFill>
                <a:schemeClr val="dk1"/>
              </a:solidFill>
            </a:endParaRPr>
          </a:p>
          <a:p>
            <a:pPr indent="-298450" lvl="1" marL="914400" rtl="0" algn="l">
              <a:lnSpc>
                <a:spcPct val="150000"/>
              </a:lnSpc>
              <a:spcBef>
                <a:spcPts val="0"/>
              </a:spcBef>
              <a:spcAft>
                <a:spcPts val="0"/>
              </a:spcAft>
              <a:buClr>
                <a:schemeClr val="dk1"/>
              </a:buClr>
              <a:buSzPts val="1100"/>
              <a:buChar char="○"/>
            </a:pPr>
            <a:r>
              <a:rPr b="1" lang="en-GB">
                <a:solidFill>
                  <a:schemeClr val="dk1"/>
                </a:solidFill>
              </a:rPr>
              <a:t>Partnerships:</a:t>
            </a:r>
            <a:r>
              <a:rPr lang="en-GB">
                <a:solidFill>
                  <a:schemeClr val="dk1"/>
                </a:solidFill>
              </a:rPr>
              <a:t> schools, councils, and businesses collaborating on pilot programs.</a:t>
            </a:r>
            <a:endParaRPr>
              <a:solidFill>
                <a:schemeClr val="dk1"/>
              </a:solidFill>
            </a:endParaRPr>
          </a:p>
          <a:p>
            <a:pPr indent="-298450" lvl="1" marL="914400" rtl="0" algn="l">
              <a:lnSpc>
                <a:spcPct val="150000"/>
              </a:lnSpc>
              <a:spcBef>
                <a:spcPts val="0"/>
              </a:spcBef>
              <a:spcAft>
                <a:spcPts val="0"/>
              </a:spcAft>
              <a:buClr>
                <a:schemeClr val="dk1"/>
              </a:buClr>
              <a:buSzPts val="1100"/>
              <a:buChar char="○"/>
            </a:pPr>
            <a:r>
              <a:rPr b="1" lang="en-GB">
                <a:solidFill>
                  <a:schemeClr val="dk1"/>
                </a:solidFill>
              </a:rPr>
              <a:t>Efficient cooling:</a:t>
            </a:r>
            <a:r>
              <a:rPr lang="en-GB">
                <a:solidFill>
                  <a:schemeClr val="dk1"/>
                </a:solidFill>
              </a:rPr>
              <a:t> using energy-efficient air conditioners or heat pumps, shading homes, and moderating indoor temperatures to reduce waste heat.</a:t>
            </a:r>
            <a:endParaRPr>
              <a:solidFill>
                <a:schemeClr val="dk1"/>
              </a:solidFill>
            </a:endParaRPr>
          </a:p>
          <a:p>
            <a:pPr indent="-298450" lvl="1" marL="914400" rtl="0" algn="l">
              <a:lnSpc>
                <a:spcPct val="150000"/>
              </a:lnSpc>
              <a:spcBef>
                <a:spcPts val="0"/>
              </a:spcBef>
              <a:spcAft>
                <a:spcPts val="0"/>
              </a:spcAft>
              <a:buClr>
                <a:schemeClr val="dk1"/>
              </a:buClr>
              <a:buSzPts val="1100"/>
              <a:buChar char="○"/>
            </a:pPr>
            <a:r>
              <a:rPr b="1" lang="en-GB">
                <a:solidFill>
                  <a:schemeClr val="dk1"/>
                </a:solidFill>
              </a:rPr>
              <a:t>Individual actions:</a:t>
            </a:r>
            <a:r>
              <a:rPr lang="en-GB">
                <a:solidFill>
                  <a:schemeClr val="dk1"/>
                </a:solidFill>
              </a:rPr>
              <a:t> choosing active transport and supporting local sustainability campaigns</a:t>
            </a:r>
            <a:endParaRPr>
              <a:solidFill>
                <a:schemeClr val="dk1"/>
              </a:solidFill>
            </a:endParaRPr>
          </a:p>
          <a:p>
            <a:pPr indent="-298450" lvl="1" marL="914400" rtl="0" algn="l">
              <a:lnSpc>
                <a:spcPct val="150000"/>
              </a:lnSpc>
              <a:spcBef>
                <a:spcPts val="0"/>
              </a:spcBef>
              <a:spcAft>
                <a:spcPts val="0"/>
              </a:spcAft>
              <a:buClr>
                <a:schemeClr val="dk1"/>
              </a:buClr>
              <a:buSzPts val="1100"/>
              <a:buChar char="○"/>
            </a:pPr>
            <a:r>
              <a:rPr b="1" lang="en-GB">
                <a:solidFill>
                  <a:schemeClr val="dk1"/>
                </a:solidFill>
              </a:rPr>
              <a:t>Policy support:</a:t>
            </a:r>
            <a:r>
              <a:rPr lang="en-GB">
                <a:solidFill>
                  <a:schemeClr val="dk1"/>
                </a:solidFill>
              </a:rPr>
              <a:t> councils adopting design standards or targets for shade and canopy cover.</a:t>
            </a:r>
            <a:endParaRPr>
              <a:solidFill>
                <a:schemeClr val="dk1"/>
              </a:solidFill>
            </a:endParaRPr>
          </a:p>
          <a:p>
            <a:pPr indent="0" lvl="0" marL="0" rtl="0" algn="l">
              <a:spcBef>
                <a:spcPts val="0"/>
              </a:spcBef>
              <a:spcAft>
                <a:spcPts val="0"/>
              </a:spcAft>
              <a:buNone/>
            </a:pPr>
            <a:br>
              <a:rPr b="1" lang="en-GB">
                <a:solidFill>
                  <a:schemeClr val="dk1"/>
                </a:solidFill>
              </a:rPr>
            </a:br>
            <a:br>
              <a:rPr b="1" lang="en-GB">
                <a:solidFill>
                  <a:schemeClr val="dk1"/>
                </a:solidFill>
              </a:rPr>
            </a:br>
            <a:r>
              <a:rPr b="1" lang="en-GB">
                <a:solidFill>
                  <a:schemeClr val="dk1"/>
                </a:solidFill>
              </a:rPr>
              <a:t>END OF LESSON</a:t>
            </a:r>
            <a:endParaRPr>
              <a:solidFill>
                <a:schemeClr val="dk1"/>
              </a:solidFill>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3" name="Shape 233"/>
        <p:cNvGrpSpPr/>
        <p:nvPr/>
      </p:nvGrpSpPr>
      <p:grpSpPr>
        <a:xfrm>
          <a:off x="0" y="0"/>
          <a:ext cx="0" cy="0"/>
          <a:chOff x="0" y="0"/>
          <a:chExt cx="0" cy="0"/>
        </a:xfrm>
      </p:grpSpPr>
      <p:sp>
        <p:nvSpPr>
          <p:cNvPr id="234" name="Google Shape;234;g3a28c601246_0_34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35" name="Google Shape;235;g3a28c601246_0_34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1" name="Shape 71"/>
        <p:cNvGrpSpPr/>
        <p:nvPr/>
      </p:nvGrpSpPr>
      <p:grpSpPr>
        <a:xfrm>
          <a:off x="0" y="0"/>
          <a:ext cx="0" cy="0"/>
          <a:chOff x="0" y="0"/>
          <a:chExt cx="0" cy="0"/>
        </a:xfrm>
      </p:grpSpPr>
      <p:sp>
        <p:nvSpPr>
          <p:cNvPr id="72" name="Google Shape;72;g3a28c601246_0_1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3" name="Google Shape;73;g3a28c601246_0_1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b="1" lang="en-GB">
                <a:solidFill>
                  <a:schemeClr val="dk1"/>
                </a:solidFill>
              </a:rPr>
              <a:t>USE THESE SLIDES ALONGSIDE THE LESSON PLAN</a:t>
            </a:r>
            <a:endParaRPr b="1">
              <a:highlight>
                <a:schemeClr val="accent4"/>
              </a:highlight>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0" name="Shape 80"/>
        <p:cNvGrpSpPr/>
        <p:nvPr/>
      </p:nvGrpSpPr>
      <p:grpSpPr>
        <a:xfrm>
          <a:off x="0" y="0"/>
          <a:ext cx="0" cy="0"/>
          <a:chOff x="0" y="0"/>
          <a:chExt cx="0" cy="0"/>
        </a:xfrm>
      </p:grpSpPr>
      <p:sp>
        <p:nvSpPr>
          <p:cNvPr id="81" name="Google Shape;81;g3a28c601246_0_7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2" name="Google Shape;82;g3a28c601246_0_7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GB">
                <a:solidFill>
                  <a:schemeClr val="dk1"/>
                </a:solidFill>
              </a:rPr>
              <a:t>SPEAKER NOTES: </a:t>
            </a:r>
            <a:endParaRPr b="1">
              <a:solidFill>
                <a:schemeClr val="dk1"/>
              </a:solidFill>
            </a:endParaRPr>
          </a:p>
          <a:p>
            <a:pPr indent="0" lvl="0" marL="0" rtl="0" algn="l">
              <a:spcBef>
                <a:spcPts val="0"/>
              </a:spcBef>
              <a:spcAft>
                <a:spcPts val="0"/>
              </a:spcAft>
              <a:buNone/>
            </a:pPr>
            <a:r>
              <a:rPr lang="en-GB">
                <a:solidFill>
                  <a:schemeClr val="dk1"/>
                </a:solidFill>
              </a:rPr>
              <a:t>Have students vote by </a:t>
            </a:r>
            <a:r>
              <a:rPr b="1" lang="en-GB" u="sng">
                <a:solidFill>
                  <a:schemeClr val="dk1"/>
                </a:solidFill>
              </a:rPr>
              <a:t>raising</a:t>
            </a:r>
            <a:r>
              <a:rPr b="1" lang="en-GB">
                <a:solidFill>
                  <a:schemeClr val="dk1"/>
                </a:solidFill>
              </a:rPr>
              <a:t> their hand for option A</a:t>
            </a:r>
            <a:r>
              <a:rPr lang="en-GB">
                <a:solidFill>
                  <a:schemeClr val="dk1"/>
                </a:solidFill>
              </a:rPr>
              <a:t> and </a:t>
            </a:r>
            <a:r>
              <a:rPr b="1" lang="en-GB">
                <a:solidFill>
                  <a:schemeClr val="dk1"/>
                </a:solidFill>
              </a:rPr>
              <a:t>keeping it </a:t>
            </a:r>
            <a:r>
              <a:rPr b="1" lang="en-GB" u="sng">
                <a:solidFill>
                  <a:schemeClr val="dk1"/>
                </a:solidFill>
              </a:rPr>
              <a:t>down</a:t>
            </a:r>
            <a:r>
              <a:rPr b="1" lang="en-GB">
                <a:solidFill>
                  <a:schemeClr val="dk1"/>
                </a:solidFill>
              </a:rPr>
              <a:t> for option B</a:t>
            </a:r>
            <a:endParaRPr b="1">
              <a:solidFill>
                <a:schemeClr val="dk1"/>
              </a:solidFill>
            </a:endParaRPr>
          </a:p>
          <a:p>
            <a:pPr indent="0" lvl="0" marL="0" rtl="0" algn="l">
              <a:spcBef>
                <a:spcPts val="0"/>
              </a:spcBef>
              <a:spcAft>
                <a:spcPts val="0"/>
              </a:spcAft>
              <a:buNone/>
            </a:pPr>
            <a:r>
              <a:t/>
            </a:r>
            <a:endParaRPr>
              <a:solidFill>
                <a:schemeClr val="dk1"/>
              </a:solidFill>
            </a:endParaRPr>
          </a:p>
          <a:p>
            <a:pPr indent="0" lvl="0" marL="0" rtl="0" algn="l">
              <a:spcBef>
                <a:spcPts val="0"/>
              </a:spcBef>
              <a:spcAft>
                <a:spcPts val="0"/>
              </a:spcAft>
              <a:buClr>
                <a:schemeClr val="dk1"/>
              </a:buClr>
              <a:buSzPts val="1100"/>
              <a:buFont typeface="Arial"/>
              <a:buNone/>
            </a:pPr>
            <a:r>
              <a:rPr i="1" lang="en-GB" u="sng">
                <a:solidFill>
                  <a:schemeClr val="dk1"/>
                </a:solidFill>
              </a:rPr>
              <a:t>Optional:</a:t>
            </a:r>
            <a:r>
              <a:rPr i="1" lang="en-GB">
                <a:solidFill>
                  <a:schemeClr val="dk1"/>
                </a:solidFill>
              </a:rPr>
              <a:t> Ask a few students to explain why they think their answer is correct</a:t>
            </a:r>
            <a:endParaRPr i="1">
              <a:solidFill>
                <a:schemeClr val="dk1"/>
              </a:solidFill>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0" name="Shape 90"/>
        <p:cNvGrpSpPr/>
        <p:nvPr/>
      </p:nvGrpSpPr>
      <p:grpSpPr>
        <a:xfrm>
          <a:off x="0" y="0"/>
          <a:ext cx="0" cy="0"/>
          <a:chOff x="0" y="0"/>
          <a:chExt cx="0" cy="0"/>
        </a:xfrm>
      </p:grpSpPr>
      <p:sp>
        <p:nvSpPr>
          <p:cNvPr id="91" name="Google Shape;91;g3a28c601246_0_11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2" name="Google Shape;92;g3a28c601246_0_1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b="1" lang="en-GB">
                <a:solidFill>
                  <a:schemeClr val="dk1"/>
                </a:solidFill>
              </a:rPr>
              <a:t>ALL CONTENT ON SLIDE – </a:t>
            </a:r>
            <a:r>
              <a:rPr lang="en-GB">
                <a:solidFill>
                  <a:schemeClr val="dk1"/>
                </a:solidFill>
              </a:rPr>
              <a:t>Expanded theory on the following 6 slides</a:t>
            </a:r>
            <a:endParaRPr>
              <a:solidFill>
                <a:schemeClr val="dk1"/>
              </a:solidFill>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1" name="Shape 101"/>
        <p:cNvGrpSpPr/>
        <p:nvPr/>
      </p:nvGrpSpPr>
      <p:grpSpPr>
        <a:xfrm>
          <a:off x="0" y="0"/>
          <a:ext cx="0" cy="0"/>
          <a:chOff x="0" y="0"/>
          <a:chExt cx="0" cy="0"/>
        </a:xfrm>
      </p:grpSpPr>
      <p:sp>
        <p:nvSpPr>
          <p:cNvPr id="102" name="Google Shape;102;g3a28c601246_0_20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3" name="Google Shape;103;g3a28c601246_0_20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50000"/>
              </a:lnSpc>
              <a:spcBef>
                <a:spcPts val="0"/>
              </a:spcBef>
              <a:spcAft>
                <a:spcPts val="0"/>
              </a:spcAft>
              <a:buClr>
                <a:schemeClr val="dk1"/>
              </a:buClr>
              <a:buSzPts val="1100"/>
              <a:buFont typeface="Arial"/>
              <a:buNone/>
            </a:pPr>
            <a:r>
              <a:rPr b="1" lang="en-GB">
                <a:solidFill>
                  <a:schemeClr val="dk1"/>
                </a:solidFill>
              </a:rPr>
              <a:t>PROMPTS: </a:t>
            </a:r>
            <a:endParaRPr b="1">
              <a:solidFill>
                <a:schemeClr val="dk1"/>
              </a:solidFill>
            </a:endParaRPr>
          </a:p>
          <a:p>
            <a:pPr indent="0" lvl="0" marL="0" rtl="0" algn="l">
              <a:lnSpc>
                <a:spcPct val="150000"/>
              </a:lnSpc>
              <a:spcBef>
                <a:spcPts val="0"/>
              </a:spcBef>
              <a:spcAft>
                <a:spcPts val="0"/>
              </a:spcAft>
              <a:buClr>
                <a:schemeClr val="dk1"/>
              </a:buClr>
              <a:buSzPts val="1100"/>
              <a:buFont typeface="Arial"/>
              <a:buNone/>
            </a:pPr>
            <a:r>
              <a:rPr lang="en-GB">
                <a:solidFill>
                  <a:schemeClr val="dk1"/>
                </a:solidFill>
              </a:rPr>
              <a:t>Think about…</a:t>
            </a:r>
            <a:endParaRPr>
              <a:solidFill>
                <a:schemeClr val="dk1"/>
              </a:solidFill>
            </a:endParaRPr>
          </a:p>
          <a:p>
            <a:pPr indent="-298450" lvl="0" marL="457200" rtl="0" algn="l">
              <a:lnSpc>
                <a:spcPct val="150000"/>
              </a:lnSpc>
              <a:spcBef>
                <a:spcPts val="0"/>
              </a:spcBef>
              <a:spcAft>
                <a:spcPts val="0"/>
              </a:spcAft>
              <a:buClr>
                <a:schemeClr val="dk1"/>
              </a:buClr>
              <a:buSzPts val="1100"/>
              <a:buChar char="●"/>
            </a:pPr>
            <a:r>
              <a:rPr lang="en-GB">
                <a:solidFill>
                  <a:schemeClr val="dk1"/>
                </a:solidFill>
              </a:rPr>
              <a:t>Infrastructure and buildings</a:t>
            </a:r>
            <a:endParaRPr>
              <a:solidFill>
                <a:schemeClr val="dk1"/>
              </a:solidFill>
            </a:endParaRPr>
          </a:p>
          <a:p>
            <a:pPr indent="-298450" lvl="0" marL="457200" rtl="0" algn="l">
              <a:lnSpc>
                <a:spcPct val="150000"/>
              </a:lnSpc>
              <a:spcBef>
                <a:spcPts val="0"/>
              </a:spcBef>
              <a:spcAft>
                <a:spcPts val="0"/>
              </a:spcAft>
              <a:buClr>
                <a:schemeClr val="dk1"/>
              </a:buClr>
              <a:buSzPts val="1100"/>
              <a:buChar char="●"/>
            </a:pPr>
            <a:r>
              <a:rPr lang="en-GB">
                <a:solidFill>
                  <a:schemeClr val="dk1"/>
                </a:solidFill>
              </a:rPr>
              <a:t>Recreational spaces</a:t>
            </a:r>
            <a:endParaRPr>
              <a:solidFill>
                <a:schemeClr val="dk1"/>
              </a:solidFill>
            </a:endParaRPr>
          </a:p>
          <a:p>
            <a:pPr indent="-298450" lvl="0" marL="457200" rtl="0" algn="l">
              <a:lnSpc>
                <a:spcPct val="150000"/>
              </a:lnSpc>
              <a:spcBef>
                <a:spcPts val="0"/>
              </a:spcBef>
              <a:spcAft>
                <a:spcPts val="0"/>
              </a:spcAft>
              <a:buClr>
                <a:schemeClr val="dk1"/>
              </a:buClr>
              <a:buSzPts val="1100"/>
              <a:buChar char="●"/>
            </a:pPr>
            <a:r>
              <a:rPr lang="en-GB">
                <a:solidFill>
                  <a:schemeClr val="dk1"/>
                </a:solidFill>
              </a:rPr>
              <a:t>Transport and traffic</a:t>
            </a:r>
            <a:endParaRPr>
              <a:solidFill>
                <a:schemeClr val="dk1"/>
              </a:solidFill>
            </a:endParaRPr>
          </a:p>
          <a:p>
            <a:pPr indent="-298450" lvl="0" marL="457200" rtl="0" algn="l">
              <a:lnSpc>
                <a:spcPct val="150000"/>
              </a:lnSpc>
              <a:spcBef>
                <a:spcPts val="0"/>
              </a:spcBef>
              <a:spcAft>
                <a:spcPts val="0"/>
              </a:spcAft>
              <a:buClr>
                <a:schemeClr val="dk1"/>
              </a:buClr>
              <a:buSzPts val="1100"/>
              <a:buChar char="●"/>
            </a:pPr>
            <a:r>
              <a:rPr lang="en-GB">
                <a:solidFill>
                  <a:schemeClr val="dk1"/>
                </a:solidFill>
              </a:rPr>
              <a:t>Population and activity levels</a:t>
            </a:r>
            <a:endParaRPr>
              <a:solidFill>
                <a:schemeClr val="dk1"/>
              </a:solidFill>
            </a:endParaRPr>
          </a:p>
          <a:p>
            <a:pPr indent="-298450" lvl="0" marL="457200" rtl="0" algn="l">
              <a:lnSpc>
                <a:spcPct val="150000"/>
              </a:lnSpc>
              <a:spcBef>
                <a:spcPts val="0"/>
              </a:spcBef>
              <a:spcAft>
                <a:spcPts val="0"/>
              </a:spcAft>
              <a:buClr>
                <a:schemeClr val="dk1"/>
              </a:buClr>
              <a:buSzPts val="1100"/>
              <a:buChar char="●"/>
            </a:pPr>
            <a:r>
              <a:rPr lang="en-GB">
                <a:solidFill>
                  <a:schemeClr val="dk1"/>
                </a:solidFill>
              </a:rPr>
              <a:t>Energy use and technology</a:t>
            </a:r>
            <a:endParaRPr>
              <a:solidFill>
                <a:schemeClr val="dk1"/>
              </a:solidFill>
            </a:endParaRPr>
          </a:p>
          <a:p>
            <a:pPr indent="-298450" lvl="0" marL="457200" rtl="0" algn="l">
              <a:lnSpc>
                <a:spcPct val="150000"/>
              </a:lnSpc>
              <a:spcBef>
                <a:spcPts val="0"/>
              </a:spcBef>
              <a:spcAft>
                <a:spcPts val="0"/>
              </a:spcAft>
              <a:buClr>
                <a:schemeClr val="dk1"/>
              </a:buClr>
              <a:buSzPts val="1100"/>
              <a:buChar char="●"/>
            </a:pPr>
            <a:r>
              <a:rPr lang="en-GB">
                <a:solidFill>
                  <a:schemeClr val="dk1"/>
                </a:solidFill>
              </a:rPr>
              <a:t>City layout and design</a:t>
            </a:r>
            <a:endParaRPr>
              <a:solidFill>
                <a:schemeClr val="dk1"/>
              </a:solidFill>
            </a:endParaRPr>
          </a:p>
          <a:p>
            <a:pPr indent="0" lvl="0" marL="457200" rtl="0" algn="l">
              <a:lnSpc>
                <a:spcPct val="150000"/>
              </a:lnSpc>
              <a:spcBef>
                <a:spcPts val="0"/>
              </a:spcBef>
              <a:spcAft>
                <a:spcPts val="0"/>
              </a:spcAft>
              <a:buNone/>
            </a:pPr>
            <a:r>
              <a:t/>
            </a:r>
            <a:endParaRPr>
              <a:solidFill>
                <a:schemeClr val="dk1"/>
              </a:solidFill>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1" name="Shape 111"/>
        <p:cNvGrpSpPr/>
        <p:nvPr/>
      </p:nvGrpSpPr>
      <p:grpSpPr>
        <a:xfrm>
          <a:off x="0" y="0"/>
          <a:ext cx="0" cy="0"/>
          <a:chOff x="0" y="0"/>
          <a:chExt cx="0" cy="0"/>
        </a:xfrm>
      </p:grpSpPr>
      <p:sp>
        <p:nvSpPr>
          <p:cNvPr id="112" name="Google Shape;112;g3a28c601246_0_22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3" name="Google Shape;113;g3a28c601246_0_22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b="1" lang="en-GB">
                <a:solidFill>
                  <a:schemeClr val="dk1"/>
                </a:solidFill>
              </a:rPr>
              <a:t>SPEAKER NOTES: </a:t>
            </a:r>
            <a:endParaRPr b="1"/>
          </a:p>
          <a:p>
            <a:pPr indent="0" lvl="0" marL="0" rtl="0" algn="l">
              <a:spcBef>
                <a:spcPts val="1000"/>
              </a:spcBef>
              <a:spcAft>
                <a:spcPts val="0"/>
              </a:spcAft>
              <a:buNone/>
            </a:pPr>
            <a:r>
              <a:rPr b="1" lang="en-GB"/>
              <a:t>Heat-absorbing surfaces</a:t>
            </a:r>
            <a:r>
              <a:rPr lang="en-GB"/>
              <a:t> – </a:t>
            </a:r>
            <a:r>
              <a:rPr lang="en-GB"/>
              <a:t>Dark materials like asphalt and concrete absorb and store more solar energy, releasing heat slowly and trapping it overnight raising urban temperatures</a:t>
            </a:r>
            <a:endParaRPr/>
          </a:p>
          <a:p>
            <a:pPr indent="0" lvl="0" marL="0" rtl="0" algn="l">
              <a:spcBef>
                <a:spcPts val="0"/>
              </a:spcBef>
              <a:spcAft>
                <a:spcPts val="0"/>
              </a:spcAft>
              <a:buNone/>
            </a:pPr>
            <a:r>
              <a:t/>
            </a:r>
            <a:endParaRPr/>
          </a:p>
          <a:p>
            <a:pPr indent="0" lvl="0" marL="0" rtl="0" algn="l">
              <a:spcBef>
                <a:spcPts val="0"/>
              </a:spcBef>
              <a:spcAft>
                <a:spcPts val="0"/>
              </a:spcAft>
              <a:buNone/>
            </a:pPr>
            <a:r>
              <a:rPr b="1" lang="en-GB"/>
              <a:t>Lack of vegetation</a:t>
            </a:r>
            <a:r>
              <a:rPr lang="en-GB"/>
              <a:t> – </a:t>
            </a:r>
            <a:r>
              <a:rPr lang="en-GB"/>
              <a:t>Limited trees and green spaces reduce shade and evapotranspiration (the process where plants release water vapour, cooling the surrounding air), removing natural cooling and allowing heat to build up across hard surfaces</a:t>
            </a:r>
            <a:endParaRPr/>
          </a:p>
          <a:p>
            <a:pPr indent="0" lvl="0" marL="0" rtl="0" algn="l">
              <a:spcBef>
                <a:spcPts val="0"/>
              </a:spcBef>
              <a:spcAft>
                <a:spcPts val="0"/>
              </a:spcAft>
              <a:buNone/>
            </a:pPr>
            <a:r>
              <a:t/>
            </a:r>
            <a:endParaRPr/>
          </a:p>
          <a:p>
            <a:pPr indent="0" lvl="0" marL="0" rtl="0" algn="l">
              <a:spcBef>
                <a:spcPts val="0"/>
              </a:spcBef>
              <a:spcAft>
                <a:spcPts val="0"/>
              </a:spcAft>
              <a:buNone/>
            </a:pPr>
            <a:r>
              <a:rPr b="1" lang="en-GB"/>
              <a:t>Human activity and infrastructure</a:t>
            </a:r>
            <a:r>
              <a:rPr lang="en-GB"/>
              <a:t> – </a:t>
            </a:r>
            <a:r>
              <a:rPr lang="en-GB"/>
              <a:t>Cars, air conditioners, and dense buildings release waste heat, while tall structures and narrow streets trap warm air by reducing airflow and preventing heat from escaping</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8" name="Shape 128"/>
        <p:cNvGrpSpPr/>
        <p:nvPr/>
      </p:nvGrpSpPr>
      <p:grpSpPr>
        <a:xfrm>
          <a:off x="0" y="0"/>
          <a:ext cx="0" cy="0"/>
          <a:chOff x="0" y="0"/>
          <a:chExt cx="0" cy="0"/>
        </a:xfrm>
      </p:grpSpPr>
      <p:sp>
        <p:nvSpPr>
          <p:cNvPr id="129" name="Google Shape;129;g3a28c601246_0_25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0" name="Google Shape;130;g3a28c601246_0_25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b="1" lang="en-GB">
                <a:solidFill>
                  <a:schemeClr val="dk1"/>
                </a:solidFill>
              </a:rPr>
              <a:t>ALL CONTENT ON SLIDE</a:t>
            </a:r>
            <a:endParaRPr>
              <a:solidFill>
                <a:schemeClr val="dk1"/>
              </a:solidFill>
              <a:highlight>
                <a:srgbClr val="FFFF00"/>
              </a:highlight>
            </a:endParaRPr>
          </a:p>
          <a:p>
            <a:pPr indent="0" lvl="0" marL="0" rtl="0" algn="l">
              <a:spcBef>
                <a:spcPts val="1000"/>
              </a:spcBef>
              <a:spcAft>
                <a:spcPts val="0"/>
              </a:spcAft>
              <a:buNone/>
            </a:pPr>
            <a:r>
              <a:t/>
            </a:r>
            <a:endParaRPr>
              <a:solidFill>
                <a:schemeClr val="dk1"/>
              </a:solidFill>
              <a:highlight>
                <a:srgbClr val="FFFF00"/>
              </a:highlight>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1" name="Shape 141"/>
        <p:cNvGrpSpPr/>
        <p:nvPr/>
      </p:nvGrpSpPr>
      <p:grpSpPr>
        <a:xfrm>
          <a:off x="0" y="0"/>
          <a:ext cx="0" cy="0"/>
          <a:chOff x="0" y="0"/>
          <a:chExt cx="0" cy="0"/>
        </a:xfrm>
      </p:grpSpPr>
      <p:sp>
        <p:nvSpPr>
          <p:cNvPr id="142" name="Google Shape;142;g3a28c601246_0_35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3" name="Google Shape;143;g3a28c601246_0_35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b="1" lang="en-GB">
                <a:solidFill>
                  <a:schemeClr val="dk1"/>
                </a:solidFill>
              </a:rPr>
              <a:t>ALL CONTENT ON SLIDE</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2" name="Shape 152"/>
        <p:cNvGrpSpPr/>
        <p:nvPr/>
      </p:nvGrpSpPr>
      <p:grpSpPr>
        <a:xfrm>
          <a:off x="0" y="0"/>
          <a:ext cx="0" cy="0"/>
          <a:chOff x="0" y="0"/>
          <a:chExt cx="0" cy="0"/>
        </a:xfrm>
      </p:grpSpPr>
      <p:sp>
        <p:nvSpPr>
          <p:cNvPr id="153" name="Google Shape;153;g3a28c601246_0_26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4" name="Google Shape;154;g3a28c601246_0_26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50000"/>
              </a:lnSpc>
              <a:spcBef>
                <a:spcPts val="0"/>
              </a:spcBef>
              <a:spcAft>
                <a:spcPts val="0"/>
              </a:spcAft>
              <a:buNone/>
            </a:pPr>
            <a:r>
              <a:rPr b="1" lang="en-GB">
                <a:solidFill>
                  <a:schemeClr val="dk1"/>
                </a:solidFill>
              </a:rPr>
              <a:t>PROMPTS: </a:t>
            </a:r>
            <a:endParaRPr b="1">
              <a:solidFill>
                <a:schemeClr val="dk1"/>
              </a:solidFill>
            </a:endParaRPr>
          </a:p>
          <a:p>
            <a:pPr indent="0" lvl="0" marL="0" rtl="0" algn="l">
              <a:lnSpc>
                <a:spcPct val="150000"/>
              </a:lnSpc>
              <a:spcBef>
                <a:spcPts val="0"/>
              </a:spcBef>
              <a:spcAft>
                <a:spcPts val="0"/>
              </a:spcAft>
              <a:buClr>
                <a:schemeClr val="dk1"/>
              </a:buClr>
              <a:buSzPts val="1100"/>
              <a:buFont typeface="Arial"/>
              <a:buNone/>
            </a:pPr>
            <a:r>
              <a:rPr lang="en-GB">
                <a:solidFill>
                  <a:schemeClr val="dk1"/>
                </a:solidFill>
              </a:rPr>
              <a:t>Think about…</a:t>
            </a:r>
            <a:endParaRPr>
              <a:solidFill>
                <a:schemeClr val="dk1"/>
              </a:solidFill>
            </a:endParaRPr>
          </a:p>
          <a:p>
            <a:pPr indent="-298450" lvl="0" marL="457200" rtl="0" algn="l">
              <a:lnSpc>
                <a:spcPct val="150000"/>
              </a:lnSpc>
              <a:spcBef>
                <a:spcPts val="0"/>
              </a:spcBef>
              <a:spcAft>
                <a:spcPts val="0"/>
              </a:spcAft>
              <a:buClr>
                <a:schemeClr val="dk1"/>
              </a:buClr>
              <a:buSzPts val="1100"/>
              <a:buChar char="●"/>
            </a:pPr>
            <a:r>
              <a:rPr lang="en-GB">
                <a:solidFill>
                  <a:schemeClr val="dk1"/>
                </a:solidFill>
              </a:rPr>
              <a:t>Building materials</a:t>
            </a:r>
            <a:endParaRPr>
              <a:solidFill>
                <a:schemeClr val="dk1"/>
              </a:solidFill>
            </a:endParaRPr>
          </a:p>
          <a:p>
            <a:pPr indent="-298450" lvl="0" marL="457200" rtl="0" algn="l">
              <a:lnSpc>
                <a:spcPct val="150000"/>
              </a:lnSpc>
              <a:spcBef>
                <a:spcPts val="0"/>
              </a:spcBef>
              <a:spcAft>
                <a:spcPts val="0"/>
              </a:spcAft>
              <a:buClr>
                <a:schemeClr val="dk1"/>
              </a:buClr>
              <a:buSzPts val="1100"/>
              <a:buChar char="●"/>
            </a:pPr>
            <a:r>
              <a:rPr lang="en-GB">
                <a:solidFill>
                  <a:schemeClr val="dk1"/>
                </a:solidFill>
              </a:rPr>
              <a:t>Nature and greenery</a:t>
            </a:r>
            <a:endParaRPr>
              <a:solidFill>
                <a:schemeClr val="dk1"/>
              </a:solidFill>
            </a:endParaRPr>
          </a:p>
          <a:p>
            <a:pPr indent="-298450" lvl="0" marL="457200" rtl="0" algn="l">
              <a:lnSpc>
                <a:spcPct val="150000"/>
              </a:lnSpc>
              <a:spcBef>
                <a:spcPts val="0"/>
              </a:spcBef>
              <a:spcAft>
                <a:spcPts val="0"/>
              </a:spcAft>
              <a:buClr>
                <a:schemeClr val="dk1"/>
              </a:buClr>
              <a:buSzPts val="1100"/>
              <a:buChar char="●"/>
            </a:pPr>
            <a:r>
              <a:rPr lang="en-GB">
                <a:solidFill>
                  <a:schemeClr val="dk1"/>
                </a:solidFill>
              </a:rPr>
              <a:t>Transport and energy use</a:t>
            </a:r>
            <a:endParaRPr>
              <a:solidFill>
                <a:schemeClr val="dk1"/>
              </a:solidFill>
            </a:endParaRPr>
          </a:p>
          <a:p>
            <a:pPr indent="-298450" lvl="0" marL="457200" rtl="0" algn="l">
              <a:lnSpc>
                <a:spcPct val="150000"/>
              </a:lnSpc>
              <a:spcBef>
                <a:spcPts val="0"/>
              </a:spcBef>
              <a:spcAft>
                <a:spcPts val="0"/>
              </a:spcAft>
              <a:buClr>
                <a:schemeClr val="dk1"/>
              </a:buClr>
              <a:buSzPts val="1100"/>
              <a:buChar char="●"/>
            </a:pPr>
            <a:r>
              <a:rPr lang="en-GB">
                <a:solidFill>
                  <a:schemeClr val="dk1"/>
                </a:solidFill>
              </a:rPr>
              <a:t>Airflow and city design</a:t>
            </a:r>
            <a:endParaRPr>
              <a:solidFill>
                <a:schemeClr val="dk1"/>
              </a:solidFill>
            </a:endParaRPr>
          </a:p>
          <a:p>
            <a:pPr indent="-298450" lvl="0" marL="457200" rtl="0" algn="l">
              <a:lnSpc>
                <a:spcPct val="150000"/>
              </a:lnSpc>
              <a:spcBef>
                <a:spcPts val="0"/>
              </a:spcBef>
              <a:spcAft>
                <a:spcPts val="0"/>
              </a:spcAft>
              <a:buClr>
                <a:schemeClr val="dk1"/>
              </a:buClr>
              <a:buSzPts val="1100"/>
              <a:buChar char="●"/>
            </a:pPr>
            <a:r>
              <a:rPr lang="en-GB">
                <a:solidFill>
                  <a:schemeClr val="dk1"/>
                </a:solidFill>
              </a:rPr>
              <a:t>Shade and surface colour</a:t>
            </a:r>
            <a:endParaRPr>
              <a:solidFill>
                <a:schemeClr val="dk1"/>
              </a:solidFill>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p:spPr>
        <p:txBody>
          <a:bodyPr anchorCtr="0" anchor="b" bIns="91425" lIns="91425" spcFirstLastPara="1" rIns="91425" wrap="square" tIns="91425">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311700" y="2834125"/>
            <a:ext cx="8520600" cy="7926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311700" y="3152225"/>
            <a:ext cx="8520600" cy="1300800"/>
          </a:xfrm>
          <a:prstGeom prst="rect">
            <a:avLst/>
          </a:prstGeom>
        </p:spPr>
        <p:txBody>
          <a:bodyPr anchorCtr="0" anchor="t" bIns="91425" lIns="91425" spcFirstLastPara="1" rIns="91425" wrap="square" tIns="91425">
            <a:normAutofit/>
          </a:bodyPr>
          <a:lstStyle>
            <a:lvl1pPr indent="-342900" lvl="0" marL="457200" algn="ctr">
              <a:spcBef>
                <a:spcPts val="0"/>
              </a:spcBef>
              <a:spcAft>
                <a:spcPts val="0"/>
              </a:spcAft>
              <a:buSzPts val="1800"/>
              <a:buChar char="●"/>
              <a:defRPr/>
            </a:lvl1pPr>
            <a:lvl2pPr indent="-317500" lvl="1" marL="914400" algn="ctr">
              <a:spcBef>
                <a:spcPts val="0"/>
              </a:spcBef>
              <a:spcAft>
                <a:spcPts val="0"/>
              </a:spcAft>
              <a:buSzPts val="1400"/>
              <a:buChar char="○"/>
              <a:defRPr/>
            </a:lvl2pPr>
            <a:lvl3pPr indent="-317500" lvl="2" marL="1371600" algn="ctr">
              <a:spcBef>
                <a:spcPts val="0"/>
              </a:spcBef>
              <a:spcAft>
                <a:spcPts val="0"/>
              </a:spcAft>
              <a:buSzPts val="1400"/>
              <a:buChar char="■"/>
              <a:defRPr/>
            </a:lvl3pPr>
            <a:lvl4pPr indent="-317500" lvl="3" marL="1828800" algn="ctr">
              <a:spcBef>
                <a:spcPts val="0"/>
              </a:spcBef>
              <a:spcAft>
                <a:spcPts val="0"/>
              </a:spcAft>
              <a:buSzPts val="1400"/>
              <a:buChar char="●"/>
              <a:defRPr/>
            </a:lvl4pPr>
            <a:lvl5pPr indent="-317500" lvl="4" marL="2286000" algn="ctr">
              <a:spcBef>
                <a:spcPts val="0"/>
              </a:spcBef>
              <a:spcAft>
                <a:spcPts val="0"/>
              </a:spcAft>
              <a:buSzPts val="1400"/>
              <a:buChar char="○"/>
              <a:defRPr/>
            </a:lvl5pPr>
            <a:lvl6pPr indent="-317500" lvl="5" marL="2743200" algn="ctr">
              <a:spcBef>
                <a:spcPts val="0"/>
              </a:spcBef>
              <a:spcAft>
                <a:spcPts val="0"/>
              </a:spcAft>
              <a:buSzPts val="1400"/>
              <a:buChar char="■"/>
              <a:defRPr/>
            </a:lvl6pPr>
            <a:lvl7pPr indent="-317500" lvl="6" marL="3200400" algn="ctr">
              <a:spcBef>
                <a:spcPts val="0"/>
              </a:spcBef>
              <a:spcAft>
                <a:spcPts val="0"/>
              </a:spcAft>
              <a:buSzPts val="1400"/>
              <a:buChar char="●"/>
              <a:defRPr/>
            </a:lvl7pPr>
            <a:lvl8pPr indent="-317500" lvl="7" marL="3657600" algn="ctr">
              <a:spcBef>
                <a:spcPts val="0"/>
              </a:spcBef>
              <a:spcAft>
                <a:spcPts val="0"/>
              </a:spcAft>
              <a:buSzPts val="1400"/>
              <a:buChar char="○"/>
              <a:defRPr/>
            </a:lvl8pPr>
            <a:lvl9pPr indent="-317500" lvl="8" marL="4114800" algn="ctr">
              <a:spcBef>
                <a:spcPts val="0"/>
              </a:spcBef>
              <a:spcAft>
                <a:spcPts val="0"/>
              </a:spcAft>
              <a:buSzPts val="1400"/>
              <a:buChar char="■"/>
              <a:defRPr/>
            </a:lvl9pPr>
          </a:lstStyle>
          <a:p/>
        </p:txBody>
      </p:sp>
      <p:sp>
        <p:nvSpPr>
          <p:cNvPr id="47" name="Google Shape;47;p11"/>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lain Background Slide">
  <p:cSld name="TITLE_1">
    <p:spTree>
      <p:nvGrpSpPr>
        <p:cNvPr id="50" name="Shape 50"/>
        <p:cNvGrpSpPr/>
        <p:nvPr/>
      </p:nvGrpSpPr>
      <p:grpSpPr>
        <a:xfrm>
          <a:off x="0" y="0"/>
          <a:ext cx="0" cy="0"/>
          <a:chOff x="0" y="0"/>
          <a:chExt cx="0" cy="0"/>
        </a:xfrm>
      </p:grpSpPr>
      <p:sp>
        <p:nvSpPr>
          <p:cNvPr id="51" name="Google Shape;51;p1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pic>
        <p:nvPicPr>
          <p:cNvPr id="52" name="Google Shape;52;p13"/>
          <p:cNvPicPr preferRelativeResize="0"/>
          <p:nvPr/>
        </p:nvPicPr>
        <p:blipFill>
          <a:blip r:embed="rId2">
            <a:alphaModFix/>
          </a:blip>
          <a:stretch>
            <a:fillRect/>
          </a:stretch>
        </p:blipFill>
        <p:spPr>
          <a:xfrm>
            <a:off x="0" y="0"/>
            <a:ext cx="9143997" cy="5143490"/>
          </a:xfrm>
          <a:prstGeom prst="rect">
            <a:avLst/>
          </a:prstGeom>
          <a:noFill/>
          <a:ln>
            <a:noFill/>
          </a:ln>
        </p:spPr>
      </p:pic>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lain Background Slide 1">
  <p:cSld name="TITLE_2">
    <p:spTree>
      <p:nvGrpSpPr>
        <p:cNvPr id="53" name="Shape 53"/>
        <p:cNvGrpSpPr/>
        <p:nvPr/>
      </p:nvGrpSpPr>
      <p:grpSpPr>
        <a:xfrm>
          <a:off x="0" y="0"/>
          <a:ext cx="0" cy="0"/>
          <a:chOff x="0" y="0"/>
          <a:chExt cx="0" cy="0"/>
        </a:xfrm>
      </p:grpSpPr>
      <p:sp>
        <p:nvSpPr>
          <p:cNvPr id="54" name="Google Shape;54;p1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pic>
        <p:nvPicPr>
          <p:cNvPr id="55" name="Google Shape;55;p14"/>
          <p:cNvPicPr preferRelativeResize="0"/>
          <p:nvPr/>
        </p:nvPicPr>
        <p:blipFill>
          <a:blip r:embed="rId2">
            <a:alphaModFix/>
          </a:blip>
          <a:stretch>
            <a:fillRect/>
          </a:stretch>
        </p:blipFill>
        <p:spPr>
          <a:xfrm>
            <a:off x="0" y="0"/>
            <a:ext cx="9143997" cy="5143490"/>
          </a:xfrm>
          <a:prstGeom prst="rect">
            <a:avLst/>
          </a:prstGeom>
          <a:noFill/>
          <a:ln>
            <a:noFill/>
          </a:ln>
        </p:spPr>
      </p:pic>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lain Background Slide 2">
  <p:cSld name="TITLE_3">
    <p:spTree>
      <p:nvGrpSpPr>
        <p:cNvPr id="56" name="Shape 56"/>
        <p:cNvGrpSpPr/>
        <p:nvPr/>
      </p:nvGrpSpPr>
      <p:grpSpPr>
        <a:xfrm>
          <a:off x="0" y="0"/>
          <a:ext cx="0" cy="0"/>
          <a:chOff x="0" y="0"/>
          <a:chExt cx="0" cy="0"/>
        </a:xfrm>
      </p:grpSpPr>
      <p:sp>
        <p:nvSpPr>
          <p:cNvPr id="57" name="Google Shape;57;p1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pic>
        <p:nvPicPr>
          <p:cNvPr id="58" name="Google Shape;58;p15"/>
          <p:cNvPicPr preferRelativeResize="0"/>
          <p:nvPr/>
        </p:nvPicPr>
        <p:blipFill>
          <a:blip r:embed="rId2">
            <a:alphaModFix/>
          </a:blip>
          <a:stretch>
            <a:fillRect/>
          </a:stretch>
        </p:blipFill>
        <p:spPr>
          <a:xfrm>
            <a:off x="0" y="0"/>
            <a:ext cx="9143997" cy="5143490"/>
          </a:xfrm>
          <a:prstGeom prst="rect">
            <a:avLst/>
          </a:prstGeom>
          <a:noFill/>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11700" y="2150850"/>
            <a:ext cx="8520600" cy="841800"/>
          </a:xfrm>
          <a:prstGeom prst="rect">
            <a:avLst/>
          </a:prstGeom>
        </p:spPr>
        <p:txBody>
          <a:bodyPr anchorCtr="0" anchor="ctr" bIns="91425" lIns="91425" spcFirstLastPara="1" rIns="91425" wrap="square" tIns="91425">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19" name="Google Shape;19;p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3117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3" name="Google Shape;23;p5"/>
          <p:cNvSpPr txBox="1"/>
          <p:nvPr>
            <p:ph idx="2" type="body"/>
          </p:nvPr>
        </p:nvSpPr>
        <p:spPr>
          <a:xfrm>
            <a:off x="48324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4" name="Google Shape;24;p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11700" y="555600"/>
            <a:ext cx="2808000" cy="755700"/>
          </a:xfrm>
          <a:prstGeom prst="rect">
            <a:avLst/>
          </a:prstGeom>
        </p:spPr>
        <p:txBody>
          <a:bodyPr anchorCtr="0" anchor="b" bIns="91425" lIns="91425" spcFirstLastPara="1" rIns="91425" wrap="square" tIns="91425">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311700" y="1389600"/>
            <a:ext cx="2808000" cy="3179400"/>
          </a:xfrm>
          <a:prstGeom prst="rect">
            <a:avLst/>
          </a:prstGeom>
        </p:spPr>
        <p:txBody>
          <a:bodyPr anchorCtr="0" anchor="t" bIns="91425" lIns="91425" spcFirstLastPara="1" rIns="91425" wrap="square" tIns="91425">
            <a:normAutofit/>
          </a:bodyPr>
          <a:lstStyle>
            <a:lvl1pPr indent="-304800" lvl="0" marL="457200">
              <a:spcBef>
                <a:spcPts val="0"/>
              </a:spcBef>
              <a:spcAft>
                <a:spcPts val="0"/>
              </a:spcAft>
              <a:buSzPts val="1200"/>
              <a:buChar char="●"/>
              <a:defRPr sz="12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31" name="Google Shape;31;p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90250" y="450150"/>
            <a:ext cx="6367800" cy="4090800"/>
          </a:xfrm>
          <a:prstGeom prst="rect">
            <a:avLst/>
          </a:prstGeom>
        </p:spPr>
        <p:txBody>
          <a:bodyPr anchorCtr="0" anchor="ctr" bIns="91425" lIns="91425" spcFirstLastPara="1" rIns="91425" wrap="square" tIns="91425">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65500" y="1233175"/>
            <a:ext cx="4045200" cy="1482300"/>
          </a:xfrm>
          <a:prstGeom prst="rect">
            <a:avLst/>
          </a:prstGeom>
        </p:spPr>
        <p:txBody>
          <a:bodyPr anchorCtr="0" anchor="b" bIns="91425" lIns="91425" spcFirstLastPara="1" rIns="91425" wrap="square" tIns="91425">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65500" y="2803075"/>
            <a:ext cx="4045200" cy="12351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939500" y="724075"/>
            <a:ext cx="3837000" cy="3695100"/>
          </a:xfrm>
          <a:prstGeom prst="rect">
            <a:avLst/>
          </a:prstGeom>
        </p:spPr>
        <p:txBody>
          <a:bodyPr anchorCtr="0" anchor="ctr"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40" name="Google Shape;40;p9"/>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11700" y="4230575"/>
            <a:ext cx="5998800" cy="605100"/>
          </a:xfrm>
          <a:prstGeom prst="rect">
            <a:avLst/>
          </a:prstGeom>
        </p:spPr>
        <p:txBody>
          <a:bodyPr anchorCtr="0" anchor="ctr" bIns="91425" lIns="91425" spcFirstLastPara="1" rIns="91425" wrap="square" tIns="91425">
            <a:normAutofit/>
          </a:bodyPr>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15" Type="http://schemas.openxmlformats.org/officeDocument/2006/relationships/theme" Target="../theme/theme2.xml"/><Relationship Id="rId14" Type="http://schemas.openxmlformats.org/officeDocument/2006/relationships/slideLayout" Target="../slideLayouts/slideLayout1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0"/>
              </a:spcBef>
              <a:spcAft>
                <a:spcPts val="0"/>
              </a:spcAft>
              <a:buClr>
                <a:schemeClr val="dk2"/>
              </a:buClr>
              <a:buSzPts val="1400"/>
              <a:buChar char="○"/>
              <a:defRPr>
                <a:solidFill>
                  <a:schemeClr val="dk2"/>
                </a:solidFill>
              </a:defRPr>
            </a:lvl2pPr>
            <a:lvl3pPr indent="-317500" lvl="2" marL="1371600">
              <a:lnSpc>
                <a:spcPct val="115000"/>
              </a:lnSpc>
              <a:spcBef>
                <a:spcPts val="0"/>
              </a:spcBef>
              <a:spcAft>
                <a:spcPts val="0"/>
              </a:spcAft>
              <a:buClr>
                <a:schemeClr val="dk2"/>
              </a:buClr>
              <a:buSzPts val="1400"/>
              <a:buChar char="■"/>
              <a:defRPr>
                <a:solidFill>
                  <a:schemeClr val="dk2"/>
                </a:solidFill>
              </a:defRPr>
            </a:lvl3pPr>
            <a:lvl4pPr indent="-317500" lvl="3" marL="1828800">
              <a:lnSpc>
                <a:spcPct val="115000"/>
              </a:lnSpc>
              <a:spcBef>
                <a:spcPts val="0"/>
              </a:spcBef>
              <a:spcAft>
                <a:spcPts val="0"/>
              </a:spcAft>
              <a:buClr>
                <a:schemeClr val="dk2"/>
              </a:buClr>
              <a:buSzPts val="1400"/>
              <a:buChar char="●"/>
              <a:defRPr>
                <a:solidFill>
                  <a:schemeClr val="dk2"/>
                </a:solidFill>
              </a:defRPr>
            </a:lvl4pPr>
            <a:lvl5pPr indent="-317500" lvl="4" marL="2286000">
              <a:lnSpc>
                <a:spcPct val="115000"/>
              </a:lnSpc>
              <a:spcBef>
                <a:spcPts val="0"/>
              </a:spcBef>
              <a:spcAft>
                <a:spcPts val="0"/>
              </a:spcAft>
              <a:buClr>
                <a:schemeClr val="dk2"/>
              </a:buClr>
              <a:buSzPts val="1400"/>
              <a:buChar char="○"/>
              <a:defRPr>
                <a:solidFill>
                  <a:schemeClr val="dk2"/>
                </a:solidFill>
              </a:defRPr>
            </a:lvl5pPr>
            <a:lvl6pPr indent="-317500" lvl="5" marL="2743200">
              <a:lnSpc>
                <a:spcPct val="115000"/>
              </a:lnSpc>
              <a:spcBef>
                <a:spcPts val="0"/>
              </a:spcBef>
              <a:spcAft>
                <a:spcPts val="0"/>
              </a:spcAft>
              <a:buClr>
                <a:schemeClr val="dk2"/>
              </a:buClr>
              <a:buSzPts val="1400"/>
              <a:buChar char="■"/>
              <a:defRPr>
                <a:solidFill>
                  <a:schemeClr val="dk2"/>
                </a:solidFill>
              </a:defRPr>
            </a:lvl6pPr>
            <a:lvl7pPr indent="-317500" lvl="6" marL="3200400">
              <a:lnSpc>
                <a:spcPct val="115000"/>
              </a:lnSpc>
              <a:spcBef>
                <a:spcPts val="0"/>
              </a:spcBef>
              <a:spcAft>
                <a:spcPts val="0"/>
              </a:spcAft>
              <a:buClr>
                <a:schemeClr val="dk2"/>
              </a:buClr>
              <a:buSzPts val="1400"/>
              <a:buChar char="●"/>
              <a:defRPr>
                <a:solidFill>
                  <a:schemeClr val="dk2"/>
                </a:solidFill>
              </a:defRPr>
            </a:lvl7pPr>
            <a:lvl8pPr indent="-317500" lvl="7" marL="3657600">
              <a:lnSpc>
                <a:spcPct val="115000"/>
              </a:lnSpc>
              <a:spcBef>
                <a:spcPts val="0"/>
              </a:spcBef>
              <a:spcAft>
                <a:spcPts val="0"/>
              </a:spcAft>
              <a:buClr>
                <a:schemeClr val="dk2"/>
              </a:buClr>
              <a:buSzPts val="1400"/>
              <a:buChar char="○"/>
              <a:defRPr>
                <a:solidFill>
                  <a:schemeClr val="dk2"/>
                </a:solidFill>
              </a:defRPr>
            </a:lvl8pPr>
            <a:lvl9pPr indent="-317500" lvl="8" marL="4114800">
              <a:lnSpc>
                <a:spcPct val="115000"/>
              </a:lnSpc>
              <a:spcBef>
                <a:spcPts val="0"/>
              </a:spcBef>
              <a:spcAft>
                <a:spcPts val="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en-GB"/>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xml"/><Relationship Id="rId3" Type="http://schemas.openxmlformats.org/officeDocument/2006/relationships/image" Target="../media/image3.png"/><Relationship Id="rId4" Type="http://schemas.openxmlformats.org/officeDocument/2006/relationships/image" Target="../media/image5.png"/><Relationship Id="rId5" Type="http://schemas.openxmlformats.org/officeDocument/2006/relationships/image" Target="../media/image9.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0.xml"/><Relationship Id="rId3" Type="http://schemas.openxmlformats.org/officeDocument/2006/relationships/image" Target="../media/image30.jpg"/><Relationship Id="rId4" Type="http://schemas.openxmlformats.org/officeDocument/2006/relationships/image" Target="../media/image19.jpg"/><Relationship Id="rId5" Type="http://schemas.openxmlformats.org/officeDocument/2006/relationships/image" Target="../media/image26.jpg"/><Relationship Id="rId6" Type="http://schemas.openxmlformats.org/officeDocument/2006/relationships/image" Target="../media/image8.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1.xml"/><Relationship Id="rId3" Type="http://schemas.openxmlformats.org/officeDocument/2006/relationships/image" Target="../media/image22.jpg"/><Relationship Id="rId4" Type="http://schemas.openxmlformats.org/officeDocument/2006/relationships/image" Target="../media/image17.png"/><Relationship Id="rId5" Type="http://schemas.openxmlformats.org/officeDocument/2006/relationships/image" Target="../media/image8.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2.xml"/><Relationship Id="rId3" Type="http://schemas.openxmlformats.org/officeDocument/2006/relationships/image" Target="../media/image8.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3.xml"/><Relationship Id="rId3" Type="http://schemas.openxmlformats.org/officeDocument/2006/relationships/image" Target="../media/image21.jpg"/><Relationship Id="rId4" Type="http://schemas.openxmlformats.org/officeDocument/2006/relationships/image" Target="../media/image17.png"/><Relationship Id="rId5" Type="http://schemas.openxmlformats.org/officeDocument/2006/relationships/image" Target="../media/image8.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4.xml"/><Relationship Id="rId3" Type="http://schemas.openxmlformats.org/officeDocument/2006/relationships/image" Target="../media/image8.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5.xml"/><Relationship Id="rId3" Type="http://schemas.openxmlformats.org/officeDocument/2006/relationships/image" Target="../media/image24.jpg"/><Relationship Id="rId4" Type="http://schemas.openxmlformats.org/officeDocument/2006/relationships/image" Target="../media/image6.png"/><Relationship Id="rId5" Type="http://schemas.openxmlformats.org/officeDocument/2006/relationships/image" Target="../media/image8.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6.xml"/><Relationship Id="rId3" Type="http://schemas.openxmlformats.org/officeDocument/2006/relationships/image" Target="../media/image3.png"/><Relationship Id="rId4" Type="http://schemas.openxmlformats.org/officeDocument/2006/relationships/hyperlink" Target="http://bit.ly/4hV8Bka" TargetMode="External"/><Relationship Id="rId5" Type="http://schemas.openxmlformats.org/officeDocument/2006/relationships/image" Target="../media/image18.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20.jpg"/><Relationship Id="rId4" Type="http://schemas.openxmlformats.org/officeDocument/2006/relationships/image" Target="../media/image11.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3.xml"/><Relationship Id="rId3" Type="http://schemas.openxmlformats.org/officeDocument/2006/relationships/image" Target="../media/image28.jpg"/><Relationship Id="rId4" Type="http://schemas.openxmlformats.org/officeDocument/2006/relationships/image" Target="../media/image6.png"/><Relationship Id="rId5" Type="http://schemas.openxmlformats.org/officeDocument/2006/relationships/image" Target="../media/image8.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4.xml"/><Relationship Id="rId3" Type="http://schemas.openxmlformats.org/officeDocument/2006/relationships/image" Target="../media/image28.jpg"/><Relationship Id="rId4" Type="http://schemas.openxmlformats.org/officeDocument/2006/relationships/image" Target="../media/image6.png"/><Relationship Id="rId5" Type="http://schemas.openxmlformats.org/officeDocument/2006/relationships/image" Target="../media/image8.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5.xml"/><Relationship Id="rId3" Type="http://schemas.openxmlformats.org/officeDocument/2006/relationships/image" Target="../media/image15.jpg"/><Relationship Id="rId4" Type="http://schemas.openxmlformats.org/officeDocument/2006/relationships/image" Target="../media/image6.png"/><Relationship Id="rId5" Type="http://schemas.openxmlformats.org/officeDocument/2006/relationships/image" Target="../media/image8.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6.xml"/><Relationship Id="rId3" Type="http://schemas.openxmlformats.org/officeDocument/2006/relationships/image" Target="../media/image27.jpg"/><Relationship Id="rId4" Type="http://schemas.openxmlformats.org/officeDocument/2006/relationships/image" Target="../media/image25.jpg"/><Relationship Id="rId5" Type="http://schemas.openxmlformats.org/officeDocument/2006/relationships/image" Target="../media/image31.jpg"/><Relationship Id="rId6" Type="http://schemas.openxmlformats.org/officeDocument/2006/relationships/image" Target="../media/image8.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7.xml"/><Relationship Id="rId3" Type="http://schemas.openxmlformats.org/officeDocument/2006/relationships/image" Target="../media/image8.png"/><Relationship Id="rId4" Type="http://schemas.openxmlformats.org/officeDocument/2006/relationships/image" Target="../media/image12.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8.xml"/><Relationship Id="rId3" Type="http://schemas.openxmlformats.org/officeDocument/2006/relationships/image" Target="../media/image29.jpg"/><Relationship Id="rId4" Type="http://schemas.openxmlformats.org/officeDocument/2006/relationships/image" Target="../media/image6.png"/><Relationship Id="rId5" Type="http://schemas.openxmlformats.org/officeDocument/2006/relationships/image" Target="../media/image8.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9.xml"/><Relationship Id="rId3" Type="http://schemas.openxmlformats.org/officeDocument/2006/relationships/image" Target="../media/image23.jpg"/><Relationship Id="rId4" Type="http://schemas.openxmlformats.org/officeDocument/2006/relationships/image" Target="../media/image6.png"/><Relationship Id="rId5"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2" name="Shape 62"/>
        <p:cNvGrpSpPr/>
        <p:nvPr/>
      </p:nvGrpSpPr>
      <p:grpSpPr>
        <a:xfrm>
          <a:off x="0" y="0"/>
          <a:ext cx="0" cy="0"/>
          <a:chOff x="0" y="0"/>
          <a:chExt cx="0" cy="0"/>
        </a:xfrm>
      </p:grpSpPr>
      <p:pic>
        <p:nvPicPr>
          <p:cNvPr id="63" name="Google Shape;63;p16"/>
          <p:cNvPicPr preferRelativeResize="0"/>
          <p:nvPr/>
        </p:nvPicPr>
        <p:blipFill>
          <a:blip r:embed="rId3">
            <a:alphaModFix amt="20000"/>
          </a:blip>
          <a:stretch>
            <a:fillRect/>
          </a:stretch>
        </p:blipFill>
        <p:spPr>
          <a:xfrm>
            <a:off x="0" y="0"/>
            <a:ext cx="9143997" cy="5143490"/>
          </a:xfrm>
          <a:prstGeom prst="rect">
            <a:avLst/>
          </a:prstGeom>
          <a:noFill/>
          <a:ln>
            <a:noFill/>
          </a:ln>
        </p:spPr>
      </p:pic>
      <p:sp>
        <p:nvSpPr>
          <p:cNvPr id="64" name="Google Shape;64;p16"/>
          <p:cNvSpPr txBox="1"/>
          <p:nvPr/>
        </p:nvSpPr>
        <p:spPr>
          <a:xfrm>
            <a:off x="1823975" y="956725"/>
            <a:ext cx="7053300" cy="1367400"/>
          </a:xfrm>
          <a:prstGeom prst="rect">
            <a:avLst/>
          </a:prstGeom>
          <a:noFill/>
          <a:ln>
            <a:noFill/>
          </a:ln>
        </p:spPr>
        <p:txBody>
          <a:bodyPr anchorCtr="0" anchor="t" bIns="34275" lIns="68575" spcFirstLastPara="1" rIns="68575" wrap="square" tIns="34275">
            <a:spAutoFit/>
          </a:bodyPr>
          <a:lstStyle/>
          <a:p>
            <a:pPr indent="0" lvl="0" marL="0" marR="0" rtl="0" algn="l">
              <a:spcBef>
                <a:spcPts val="0"/>
              </a:spcBef>
              <a:spcAft>
                <a:spcPts val="0"/>
              </a:spcAft>
              <a:buNone/>
            </a:pPr>
            <a:r>
              <a:rPr b="1" lang="en-GB" sz="2200">
                <a:solidFill>
                  <a:srgbClr val="0070B4"/>
                </a:solidFill>
                <a:latin typeface="Roboto Condensed"/>
                <a:ea typeface="Roboto Condensed"/>
                <a:cs typeface="Roboto Condensed"/>
                <a:sym typeface="Roboto Condensed"/>
              </a:rPr>
              <a:t>Learning Intention</a:t>
            </a:r>
            <a:endParaRPr b="1" sz="2200">
              <a:solidFill>
                <a:srgbClr val="0070B4"/>
              </a:solidFill>
              <a:latin typeface="Roboto Condensed"/>
              <a:ea typeface="Roboto Condensed"/>
              <a:cs typeface="Roboto Condensed"/>
              <a:sym typeface="Roboto Condensed"/>
            </a:endParaRPr>
          </a:p>
          <a:p>
            <a:pPr indent="0" lvl="0" marL="0" marR="0" rtl="0" algn="l">
              <a:spcBef>
                <a:spcPts val="1000"/>
              </a:spcBef>
              <a:spcAft>
                <a:spcPts val="0"/>
              </a:spcAft>
              <a:buClr>
                <a:srgbClr val="000000"/>
              </a:buClr>
              <a:buFont typeface="Arial"/>
              <a:buNone/>
            </a:pPr>
            <a:r>
              <a:rPr b="1" lang="en-GB" sz="1800">
                <a:solidFill>
                  <a:srgbClr val="434343"/>
                </a:solidFill>
                <a:latin typeface="Roboto Condensed"/>
                <a:ea typeface="Roboto Condensed"/>
                <a:cs typeface="Roboto Condensed"/>
                <a:sym typeface="Roboto Condensed"/>
              </a:rPr>
              <a:t>Students will be able to explain how urban planning strategies can enhance the liveability and environmental sustainability of cities and local areas, particularly in response to rising temperatures and climate change.</a:t>
            </a:r>
            <a:endParaRPr b="1" sz="1800">
              <a:solidFill>
                <a:srgbClr val="434343"/>
              </a:solidFill>
              <a:latin typeface="Roboto Condensed"/>
              <a:ea typeface="Roboto Condensed"/>
              <a:cs typeface="Roboto Condensed"/>
              <a:sym typeface="Roboto Condensed"/>
            </a:endParaRPr>
          </a:p>
        </p:txBody>
      </p:sp>
      <p:sp>
        <p:nvSpPr>
          <p:cNvPr id="65" name="Google Shape;65;p16"/>
          <p:cNvSpPr/>
          <p:nvPr/>
        </p:nvSpPr>
        <p:spPr>
          <a:xfrm>
            <a:off x="400963" y="994825"/>
            <a:ext cx="1131900" cy="1131900"/>
          </a:xfrm>
          <a:prstGeom prst="ellipse">
            <a:avLst/>
          </a:prstGeom>
          <a:solidFill>
            <a:srgbClr val="0070B4"/>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66" name="Google Shape;66;p16"/>
          <p:cNvSpPr/>
          <p:nvPr/>
        </p:nvSpPr>
        <p:spPr>
          <a:xfrm>
            <a:off x="400963" y="2512489"/>
            <a:ext cx="1131900" cy="1131900"/>
          </a:xfrm>
          <a:prstGeom prst="ellipse">
            <a:avLst/>
          </a:prstGeom>
          <a:solidFill>
            <a:srgbClr val="0070B4"/>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67" name="Google Shape;67;p16"/>
          <p:cNvSpPr txBox="1"/>
          <p:nvPr/>
        </p:nvSpPr>
        <p:spPr>
          <a:xfrm>
            <a:off x="329177" y="194625"/>
            <a:ext cx="5784600" cy="715800"/>
          </a:xfrm>
          <a:prstGeom prst="rect">
            <a:avLst/>
          </a:prstGeom>
          <a:noFill/>
          <a:ln>
            <a:noFill/>
          </a:ln>
        </p:spPr>
        <p:txBody>
          <a:bodyPr anchorCtr="0" anchor="t" bIns="34275" lIns="68575" spcFirstLastPara="1" rIns="68575" wrap="square" tIns="34275">
            <a:spAutoFit/>
          </a:bodyPr>
          <a:lstStyle/>
          <a:p>
            <a:pPr indent="0" lvl="0" marL="0" marR="0" rtl="0" algn="l">
              <a:spcBef>
                <a:spcPts val="0"/>
              </a:spcBef>
              <a:spcAft>
                <a:spcPts val="0"/>
              </a:spcAft>
              <a:buNone/>
            </a:pPr>
            <a:r>
              <a:rPr b="1" lang="en-GB" sz="4200">
                <a:solidFill>
                  <a:srgbClr val="434343"/>
                </a:solidFill>
                <a:latin typeface="Roboto Condensed"/>
                <a:ea typeface="Roboto Condensed"/>
                <a:cs typeface="Roboto Condensed"/>
                <a:sym typeface="Roboto Condensed"/>
              </a:rPr>
              <a:t>LEARNING OUTCOMES</a:t>
            </a:r>
            <a:endParaRPr b="1" sz="4200">
              <a:solidFill>
                <a:srgbClr val="434343"/>
              </a:solidFill>
              <a:latin typeface="Roboto Condensed"/>
              <a:ea typeface="Roboto Condensed"/>
              <a:cs typeface="Roboto Condensed"/>
              <a:sym typeface="Roboto Condensed"/>
            </a:endParaRPr>
          </a:p>
        </p:txBody>
      </p:sp>
      <p:sp>
        <p:nvSpPr>
          <p:cNvPr id="68" name="Google Shape;68;p16"/>
          <p:cNvSpPr txBox="1"/>
          <p:nvPr/>
        </p:nvSpPr>
        <p:spPr>
          <a:xfrm>
            <a:off x="1823975" y="2493450"/>
            <a:ext cx="7053300" cy="2455200"/>
          </a:xfrm>
          <a:prstGeom prst="rect">
            <a:avLst/>
          </a:prstGeom>
          <a:noFill/>
          <a:ln>
            <a:noFill/>
          </a:ln>
        </p:spPr>
        <p:txBody>
          <a:bodyPr anchorCtr="0" anchor="t" bIns="34275" lIns="68575" spcFirstLastPara="1" rIns="68575" wrap="square" tIns="34275">
            <a:spAutoFit/>
          </a:bodyPr>
          <a:lstStyle/>
          <a:p>
            <a:pPr indent="0" lvl="0" marL="0" marR="0" rtl="0" algn="l">
              <a:spcBef>
                <a:spcPts val="0"/>
              </a:spcBef>
              <a:spcAft>
                <a:spcPts val="0"/>
              </a:spcAft>
              <a:buNone/>
            </a:pPr>
            <a:r>
              <a:rPr b="1" lang="en-GB" sz="2200">
                <a:solidFill>
                  <a:srgbClr val="0070B4"/>
                </a:solidFill>
                <a:latin typeface="Roboto Condensed"/>
                <a:ea typeface="Roboto Condensed"/>
                <a:cs typeface="Roboto Condensed"/>
                <a:sym typeface="Roboto Condensed"/>
              </a:rPr>
              <a:t>Success Criteria</a:t>
            </a:r>
            <a:endParaRPr b="1" sz="2200">
              <a:solidFill>
                <a:srgbClr val="0070B4"/>
              </a:solidFill>
              <a:latin typeface="Roboto Condensed"/>
              <a:ea typeface="Roboto Condensed"/>
              <a:cs typeface="Roboto Condensed"/>
              <a:sym typeface="Roboto Condensed"/>
            </a:endParaRPr>
          </a:p>
          <a:p>
            <a:pPr indent="-342900" lvl="0" marL="457200" marR="0" rtl="0" algn="l">
              <a:spcBef>
                <a:spcPts val="1000"/>
              </a:spcBef>
              <a:spcAft>
                <a:spcPts val="0"/>
              </a:spcAft>
              <a:buClr>
                <a:srgbClr val="434343"/>
              </a:buClr>
              <a:buSzPts val="1800"/>
              <a:buFont typeface="Roboto Condensed"/>
              <a:buChar char="●"/>
            </a:pPr>
            <a:r>
              <a:rPr b="1" lang="en-GB" sz="1800">
                <a:solidFill>
                  <a:srgbClr val="434343"/>
                </a:solidFill>
                <a:latin typeface="Roboto Condensed"/>
                <a:ea typeface="Roboto Condensed"/>
                <a:cs typeface="Roboto Condensed"/>
                <a:sym typeface="Roboto Condensed"/>
              </a:rPr>
              <a:t>Describe how increasing heat affects the liveability of places at</a:t>
            </a:r>
            <a:br>
              <a:rPr b="1" lang="en-GB" sz="1800">
                <a:solidFill>
                  <a:srgbClr val="434343"/>
                </a:solidFill>
                <a:latin typeface="Roboto Condensed"/>
                <a:ea typeface="Roboto Condensed"/>
                <a:cs typeface="Roboto Condensed"/>
                <a:sym typeface="Roboto Condensed"/>
              </a:rPr>
            </a:br>
            <a:r>
              <a:rPr b="1" lang="en-GB" sz="1800">
                <a:solidFill>
                  <a:srgbClr val="434343"/>
                </a:solidFill>
                <a:latin typeface="Roboto Condensed"/>
                <a:ea typeface="Roboto Condensed"/>
                <a:cs typeface="Roboto Condensed"/>
                <a:sym typeface="Roboto Condensed"/>
              </a:rPr>
              <a:t>a local scale</a:t>
            </a:r>
            <a:endParaRPr b="1" sz="1800">
              <a:solidFill>
                <a:srgbClr val="434343"/>
              </a:solidFill>
              <a:latin typeface="Roboto Condensed"/>
              <a:ea typeface="Roboto Condensed"/>
              <a:cs typeface="Roboto Condensed"/>
              <a:sym typeface="Roboto Condensed"/>
            </a:endParaRPr>
          </a:p>
          <a:p>
            <a:pPr indent="-342900" lvl="0" marL="457200" marR="0" rtl="0" algn="l">
              <a:spcBef>
                <a:spcPts val="1000"/>
              </a:spcBef>
              <a:spcAft>
                <a:spcPts val="0"/>
              </a:spcAft>
              <a:buClr>
                <a:srgbClr val="434343"/>
              </a:buClr>
              <a:buSzPts val="1800"/>
              <a:buFont typeface="Roboto Condensed"/>
              <a:buChar char="●"/>
            </a:pPr>
            <a:r>
              <a:rPr b="1" lang="en-GB" sz="1800">
                <a:solidFill>
                  <a:srgbClr val="434343"/>
                </a:solidFill>
                <a:latin typeface="Roboto Condensed"/>
                <a:ea typeface="Roboto Condensed"/>
                <a:cs typeface="Roboto Condensed"/>
                <a:sym typeface="Roboto Condensed"/>
              </a:rPr>
              <a:t>Analyse and propose strategies to improve the environmental sustainability and climate resilience of urban areas</a:t>
            </a:r>
            <a:endParaRPr b="1" sz="1800">
              <a:solidFill>
                <a:srgbClr val="434343"/>
              </a:solidFill>
              <a:latin typeface="Roboto Condensed"/>
              <a:ea typeface="Roboto Condensed"/>
              <a:cs typeface="Roboto Condensed"/>
              <a:sym typeface="Roboto Condensed"/>
            </a:endParaRPr>
          </a:p>
          <a:p>
            <a:pPr indent="-342900" lvl="0" marL="457200" marR="0" rtl="0" algn="l">
              <a:spcBef>
                <a:spcPts val="1000"/>
              </a:spcBef>
              <a:spcAft>
                <a:spcPts val="0"/>
              </a:spcAft>
              <a:buClr>
                <a:srgbClr val="434343"/>
              </a:buClr>
              <a:buSzPts val="1800"/>
              <a:buFont typeface="Roboto Condensed"/>
              <a:buChar char="●"/>
            </a:pPr>
            <a:r>
              <a:rPr b="1" lang="en-GB" sz="1800">
                <a:solidFill>
                  <a:srgbClr val="434343"/>
                </a:solidFill>
                <a:latin typeface="Roboto Condensed"/>
                <a:ea typeface="Roboto Condensed"/>
                <a:cs typeface="Roboto Condensed"/>
                <a:sym typeface="Roboto Condensed"/>
              </a:rPr>
              <a:t>Develop and justify a strategy for action that considers environmental, social, and economic factors, supported by data from investigations</a:t>
            </a:r>
            <a:endParaRPr b="1" sz="1800">
              <a:solidFill>
                <a:srgbClr val="434343"/>
              </a:solidFill>
              <a:latin typeface="Roboto Condensed"/>
              <a:ea typeface="Roboto Condensed"/>
              <a:cs typeface="Roboto Condensed"/>
              <a:sym typeface="Roboto Condensed"/>
            </a:endParaRPr>
          </a:p>
        </p:txBody>
      </p:sp>
      <p:pic>
        <p:nvPicPr>
          <p:cNvPr id="69" name="Google Shape;69;p16" title="Asset 1Intro.png"/>
          <p:cNvPicPr preferRelativeResize="0"/>
          <p:nvPr/>
        </p:nvPicPr>
        <p:blipFill>
          <a:blip r:embed="rId4">
            <a:alphaModFix/>
          </a:blip>
          <a:stretch>
            <a:fillRect/>
          </a:stretch>
        </p:blipFill>
        <p:spPr>
          <a:xfrm>
            <a:off x="542274" y="1243158"/>
            <a:ext cx="849325" cy="635230"/>
          </a:xfrm>
          <a:prstGeom prst="rect">
            <a:avLst/>
          </a:prstGeom>
          <a:noFill/>
          <a:ln>
            <a:noFill/>
          </a:ln>
        </p:spPr>
      </p:pic>
      <p:pic>
        <p:nvPicPr>
          <p:cNvPr id="70" name="Google Shape;70;p16" title="Asset 2Intro.png"/>
          <p:cNvPicPr preferRelativeResize="0"/>
          <p:nvPr/>
        </p:nvPicPr>
        <p:blipFill rotWithShape="1">
          <a:blip r:embed="rId5">
            <a:alphaModFix/>
          </a:blip>
          <a:srcRect b="0" l="120" r="120" t="0"/>
          <a:stretch/>
        </p:blipFill>
        <p:spPr>
          <a:xfrm>
            <a:off x="596119" y="2655145"/>
            <a:ext cx="741629" cy="846576"/>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5" name="Shape 165"/>
        <p:cNvGrpSpPr/>
        <p:nvPr/>
      </p:nvGrpSpPr>
      <p:grpSpPr>
        <a:xfrm>
          <a:off x="0" y="0"/>
          <a:ext cx="0" cy="0"/>
          <a:chOff x="0" y="0"/>
          <a:chExt cx="0" cy="0"/>
        </a:xfrm>
      </p:grpSpPr>
      <p:pic>
        <p:nvPicPr>
          <p:cNvPr id="166" name="Google Shape;166;p25" title="chuttersnap-IfmqOuOkaOA-unsplash.jpg"/>
          <p:cNvPicPr preferRelativeResize="0"/>
          <p:nvPr/>
        </p:nvPicPr>
        <p:blipFill rotWithShape="1">
          <a:blip r:embed="rId3">
            <a:alphaModFix/>
          </a:blip>
          <a:srcRect b="0" l="30" r="20" t="0"/>
          <a:stretch/>
        </p:blipFill>
        <p:spPr>
          <a:xfrm>
            <a:off x="407400" y="1148173"/>
            <a:ext cx="2325176" cy="1552799"/>
          </a:xfrm>
          <a:prstGeom prst="rect">
            <a:avLst/>
          </a:prstGeom>
          <a:noFill/>
          <a:ln>
            <a:noFill/>
          </a:ln>
        </p:spPr>
      </p:pic>
      <p:pic>
        <p:nvPicPr>
          <p:cNvPr id="167" name="Google Shape;167;p25" title="e1ef6b1511175103949b82a229ea0710_XL.jpg"/>
          <p:cNvPicPr preferRelativeResize="0"/>
          <p:nvPr/>
        </p:nvPicPr>
        <p:blipFill rotWithShape="1">
          <a:blip r:embed="rId4">
            <a:alphaModFix/>
          </a:blip>
          <a:srcRect b="5413" l="0" r="0" t="5413"/>
          <a:stretch/>
        </p:blipFill>
        <p:spPr>
          <a:xfrm>
            <a:off x="3406411" y="1148173"/>
            <a:ext cx="2325177" cy="1552800"/>
          </a:xfrm>
          <a:prstGeom prst="rect">
            <a:avLst/>
          </a:prstGeom>
          <a:noFill/>
          <a:ln>
            <a:noFill/>
          </a:ln>
        </p:spPr>
      </p:pic>
      <p:sp>
        <p:nvSpPr>
          <p:cNvPr id="168" name="Google Shape;168;p25"/>
          <p:cNvSpPr txBox="1"/>
          <p:nvPr/>
        </p:nvSpPr>
        <p:spPr>
          <a:xfrm>
            <a:off x="329175" y="212125"/>
            <a:ext cx="6978600" cy="715800"/>
          </a:xfrm>
          <a:prstGeom prst="rect">
            <a:avLst/>
          </a:prstGeom>
          <a:noFill/>
          <a:ln>
            <a:noFill/>
          </a:ln>
        </p:spPr>
        <p:txBody>
          <a:bodyPr anchorCtr="0" anchor="t" bIns="34275" lIns="68575" spcFirstLastPara="1" rIns="68575" wrap="square" tIns="34275">
            <a:spAutoFit/>
          </a:bodyPr>
          <a:lstStyle/>
          <a:p>
            <a:pPr indent="0" lvl="0" marL="0" marR="0" rtl="0" algn="l">
              <a:spcBef>
                <a:spcPts val="0"/>
              </a:spcBef>
              <a:spcAft>
                <a:spcPts val="0"/>
              </a:spcAft>
              <a:buNone/>
            </a:pPr>
            <a:r>
              <a:rPr b="1" lang="en-GB" sz="4200">
                <a:solidFill>
                  <a:srgbClr val="FFFFFF"/>
                </a:solidFill>
                <a:latin typeface="Roboto Condensed"/>
                <a:ea typeface="Roboto Condensed"/>
                <a:cs typeface="Roboto Condensed"/>
                <a:sym typeface="Roboto Condensed"/>
              </a:rPr>
              <a:t>COOLING</a:t>
            </a:r>
            <a:r>
              <a:rPr b="1" lang="en-GB" sz="4200">
                <a:solidFill>
                  <a:srgbClr val="FFFFFF"/>
                </a:solidFill>
                <a:latin typeface="Roboto Condensed"/>
                <a:ea typeface="Roboto Condensed"/>
                <a:cs typeface="Roboto Condensed"/>
                <a:sym typeface="Roboto Condensed"/>
              </a:rPr>
              <a:t> </a:t>
            </a:r>
            <a:r>
              <a:rPr b="1" lang="en-GB" sz="4200">
                <a:solidFill>
                  <a:srgbClr val="FFB600"/>
                </a:solidFill>
                <a:latin typeface="Roboto Condensed"/>
                <a:ea typeface="Roboto Condensed"/>
                <a:cs typeface="Roboto Condensed"/>
                <a:sym typeface="Roboto Condensed"/>
              </a:rPr>
              <a:t>SOLUTIONS</a:t>
            </a:r>
            <a:endParaRPr b="1" sz="4200">
              <a:solidFill>
                <a:srgbClr val="FFB600"/>
              </a:solidFill>
              <a:latin typeface="Roboto Condensed"/>
              <a:ea typeface="Roboto Condensed"/>
              <a:cs typeface="Roboto Condensed"/>
              <a:sym typeface="Roboto Condensed"/>
            </a:endParaRPr>
          </a:p>
        </p:txBody>
      </p:sp>
      <p:sp>
        <p:nvSpPr>
          <p:cNvPr id="169" name="Google Shape;169;p25"/>
          <p:cNvSpPr txBox="1"/>
          <p:nvPr/>
        </p:nvSpPr>
        <p:spPr>
          <a:xfrm>
            <a:off x="281051" y="2845350"/>
            <a:ext cx="2670000" cy="777300"/>
          </a:xfrm>
          <a:prstGeom prst="rect">
            <a:avLst/>
          </a:prstGeom>
          <a:noFill/>
          <a:ln>
            <a:noFill/>
          </a:ln>
        </p:spPr>
        <p:txBody>
          <a:bodyPr anchorCtr="0" anchor="t" bIns="34275" lIns="68575" spcFirstLastPara="1" rIns="68575" wrap="square" tIns="34275">
            <a:spAutoFit/>
          </a:bodyPr>
          <a:lstStyle/>
          <a:p>
            <a:pPr indent="0" lvl="0" marL="0" marR="0" rtl="0" algn="ctr">
              <a:spcBef>
                <a:spcPts val="0"/>
              </a:spcBef>
              <a:spcAft>
                <a:spcPts val="0"/>
              </a:spcAft>
              <a:buNone/>
            </a:pPr>
            <a:r>
              <a:rPr b="1" lang="en-GB" sz="2300">
                <a:solidFill>
                  <a:srgbClr val="FFB600"/>
                </a:solidFill>
                <a:latin typeface="Roboto Condensed"/>
                <a:ea typeface="Roboto Condensed"/>
                <a:cs typeface="Roboto Condensed"/>
                <a:sym typeface="Roboto Condensed"/>
              </a:rPr>
              <a:t>Urban</a:t>
            </a:r>
            <a:br>
              <a:rPr b="1" lang="en-GB" sz="2300">
                <a:solidFill>
                  <a:srgbClr val="FFB600"/>
                </a:solidFill>
                <a:latin typeface="Roboto Condensed"/>
                <a:ea typeface="Roboto Condensed"/>
                <a:cs typeface="Roboto Condensed"/>
                <a:sym typeface="Roboto Condensed"/>
              </a:rPr>
            </a:br>
            <a:r>
              <a:rPr b="1" lang="en-GB" sz="2300">
                <a:solidFill>
                  <a:srgbClr val="FFB600"/>
                </a:solidFill>
                <a:latin typeface="Roboto Condensed"/>
                <a:ea typeface="Roboto Condensed"/>
                <a:cs typeface="Roboto Condensed"/>
                <a:sym typeface="Roboto Condensed"/>
              </a:rPr>
              <a:t>greening</a:t>
            </a:r>
            <a:endParaRPr b="1" sz="2100">
              <a:solidFill>
                <a:srgbClr val="FFB600"/>
              </a:solidFill>
              <a:latin typeface="Roboto Condensed"/>
              <a:ea typeface="Roboto Condensed"/>
              <a:cs typeface="Roboto Condensed"/>
              <a:sym typeface="Roboto Condensed"/>
            </a:endParaRPr>
          </a:p>
        </p:txBody>
      </p:sp>
      <p:sp>
        <p:nvSpPr>
          <p:cNvPr id="170" name="Google Shape;170;p25"/>
          <p:cNvSpPr txBox="1"/>
          <p:nvPr/>
        </p:nvSpPr>
        <p:spPr>
          <a:xfrm>
            <a:off x="3300150" y="2845350"/>
            <a:ext cx="2543700" cy="777300"/>
          </a:xfrm>
          <a:prstGeom prst="rect">
            <a:avLst/>
          </a:prstGeom>
          <a:noFill/>
          <a:ln>
            <a:noFill/>
          </a:ln>
        </p:spPr>
        <p:txBody>
          <a:bodyPr anchorCtr="0" anchor="t" bIns="34275" lIns="68575" spcFirstLastPara="1" rIns="68575" wrap="square" tIns="34275">
            <a:spAutoFit/>
          </a:bodyPr>
          <a:lstStyle/>
          <a:p>
            <a:pPr indent="0" lvl="0" marL="0" marR="0" rtl="0" algn="ctr">
              <a:spcBef>
                <a:spcPts val="0"/>
              </a:spcBef>
              <a:spcAft>
                <a:spcPts val="0"/>
              </a:spcAft>
              <a:buNone/>
            </a:pPr>
            <a:r>
              <a:rPr b="1" lang="en-GB" sz="2300">
                <a:solidFill>
                  <a:srgbClr val="FFB600"/>
                </a:solidFill>
                <a:latin typeface="Roboto Condensed"/>
                <a:ea typeface="Roboto Condensed"/>
                <a:cs typeface="Roboto Condensed"/>
                <a:sym typeface="Roboto Condensed"/>
              </a:rPr>
              <a:t>Different building materials</a:t>
            </a:r>
            <a:endParaRPr b="1" sz="2100">
              <a:solidFill>
                <a:srgbClr val="FFB600"/>
              </a:solidFill>
              <a:latin typeface="Roboto Condensed"/>
              <a:ea typeface="Roboto Condensed"/>
              <a:cs typeface="Roboto Condensed"/>
              <a:sym typeface="Roboto Condensed"/>
            </a:endParaRPr>
          </a:p>
        </p:txBody>
      </p:sp>
      <p:pic>
        <p:nvPicPr>
          <p:cNvPr id="171" name="Google Shape;171;p25" title="EV-Solar-Carpark-scaled.jpg"/>
          <p:cNvPicPr preferRelativeResize="0"/>
          <p:nvPr/>
        </p:nvPicPr>
        <p:blipFill rotWithShape="1">
          <a:blip r:embed="rId5">
            <a:alphaModFix/>
          </a:blip>
          <a:srcRect b="5485" l="0" r="0" t="5476"/>
          <a:stretch/>
        </p:blipFill>
        <p:spPr>
          <a:xfrm>
            <a:off x="6405425" y="1148173"/>
            <a:ext cx="2325176" cy="1552800"/>
          </a:xfrm>
          <a:prstGeom prst="rect">
            <a:avLst/>
          </a:prstGeom>
          <a:noFill/>
          <a:ln>
            <a:noFill/>
          </a:ln>
        </p:spPr>
      </p:pic>
      <p:sp>
        <p:nvSpPr>
          <p:cNvPr id="172" name="Google Shape;172;p25"/>
          <p:cNvSpPr txBox="1"/>
          <p:nvPr/>
        </p:nvSpPr>
        <p:spPr>
          <a:xfrm>
            <a:off x="6192962" y="2845350"/>
            <a:ext cx="2750100" cy="777300"/>
          </a:xfrm>
          <a:prstGeom prst="rect">
            <a:avLst/>
          </a:prstGeom>
          <a:noFill/>
          <a:ln>
            <a:noFill/>
          </a:ln>
        </p:spPr>
        <p:txBody>
          <a:bodyPr anchorCtr="0" anchor="t" bIns="34275" lIns="68575" spcFirstLastPara="1" rIns="68575" wrap="square" tIns="34275">
            <a:spAutoFit/>
          </a:bodyPr>
          <a:lstStyle/>
          <a:p>
            <a:pPr indent="0" lvl="0" marL="0" marR="0" rtl="0" algn="ctr">
              <a:spcBef>
                <a:spcPts val="0"/>
              </a:spcBef>
              <a:spcAft>
                <a:spcPts val="0"/>
              </a:spcAft>
              <a:buNone/>
            </a:pPr>
            <a:r>
              <a:rPr b="1" lang="en-GB" sz="2300">
                <a:solidFill>
                  <a:srgbClr val="FFB600"/>
                </a:solidFill>
                <a:latin typeface="Roboto Condensed"/>
                <a:ea typeface="Roboto Condensed"/>
                <a:cs typeface="Roboto Condensed"/>
                <a:sym typeface="Roboto Condensed"/>
              </a:rPr>
              <a:t>Smarter, efficient design</a:t>
            </a:r>
            <a:endParaRPr b="1" sz="2100">
              <a:solidFill>
                <a:srgbClr val="FFB600"/>
              </a:solidFill>
              <a:latin typeface="Roboto Condensed"/>
              <a:ea typeface="Roboto Condensed"/>
              <a:cs typeface="Roboto Condensed"/>
              <a:sym typeface="Roboto Condensed"/>
            </a:endParaRPr>
          </a:p>
        </p:txBody>
      </p:sp>
      <p:sp>
        <p:nvSpPr>
          <p:cNvPr id="173" name="Google Shape;173;p25"/>
          <p:cNvSpPr/>
          <p:nvPr/>
        </p:nvSpPr>
        <p:spPr>
          <a:xfrm>
            <a:off x="7856798" y="117339"/>
            <a:ext cx="1062900" cy="892200"/>
          </a:xfrm>
          <a:prstGeom prst="rect">
            <a:avLst/>
          </a:prstGeom>
          <a:solidFill>
            <a:srgbClr val="000000"/>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GB"/>
              <a:t>v</a:t>
            </a:r>
            <a:endParaRPr/>
          </a:p>
        </p:txBody>
      </p:sp>
      <p:pic>
        <p:nvPicPr>
          <p:cNvPr id="174" name="Google Shape;174;p25"/>
          <p:cNvPicPr preferRelativeResize="0"/>
          <p:nvPr/>
        </p:nvPicPr>
        <p:blipFill rotWithShape="1">
          <a:blip r:embed="rId6">
            <a:alphaModFix/>
          </a:blip>
          <a:srcRect b="0" l="52575" r="0" t="0"/>
          <a:stretch/>
        </p:blipFill>
        <p:spPr>
          <a:xfrm>
            <a:off x="8091874" y="163914"/>
            <a:ext cx="827827" cy="507150"/>
          </a:xfrm>
          <a:prstGeom prst="rect">
            <a:avLst/>
          </a:prstGeom>
          <a:noFill/>
          <a:ln>
            <a:noFill/>
          </a:ln>
        </p:spPr>
      </p:pic>
      <p:sp>
        <p:nvSpPr>
          <p:cNvPr id="175" name="Google Shape;175;p25"/>
          <p:cNvSpPr txBox="1"/>
          <p:nvPr/>
        </p:nvSpPr>
        <p:spPr>
          <a:xfrm>
            <a:off x="7918233" y="4757101"/>
            <a:ext cx="1753200" cy="386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GB" sz="1200">
                <a:solidFill>
                  <a:srgbClr val="999999"/>
                </a:solidFill>
                <a:latin typeface="Roboto Condensed"/>
                <a:ea typeface="Roboto Condensed"/>
                <a:cs typeface="Roboto Condensed"/>
                <a:sym typeface="Roboto Condensed"/>
              </a:rPr>
              <a:t>Learning theory</a:t>
            </a:r>
            <a:endParaRPr sz="1200">
              <a:solidFill>
                <a:srgbClr val="999999"/>
              </a:solidFill>
              <a:latin typeface="Roboto Condensed"/>
              <a:ea typeface="Roboto Condensed"/>
              <a:cs typeface="Roboto Condensed"/>
              <a:sym typeface="Roboto Condensed"/>
            </a:endParaRPr>
          </a:p>
        </p:txBody>
      </p:sp>
      <p:sp>
        <p:nvSpPr>
          <p:cNvPr id="176" name="Google Shape;176;p25"/>
          <p:cNvSpPr txBox="1"/>
          <p:nvPr/>
        </p:nvSpPr>
        <p:spPr>
          <a:xfrm>
            <a:off x="128638" y="3683448"/>
            <a:ext cx="2882700" cy="992700"/>
          </a:xfrm>
          <a:prstGeom prst="rect">
            <a:avLst/>
          </a:prstGeom>
          <a:noFill/>
          <a:ln>
            <a:noFill/>
          </a:ln>
        </p:spPr>
        <p:txBody>
          <a:bodyPr anchorCtr="0" anchor="t" bIns="34275" lIns="68575" spcFirstLastPara="1" rIns="68575" wrap="square" tIns="34275">
            <a:spAutoFit/>
          </a:bodyPr>
          <a:lstStyle/>
          <a:p>
            <a:pPr indent="-224199" lvl="0" marL="457200" marR="0" rtl="0" algn="l">
              <a:spcBef>
                <a:spcPts val="0"/>
              </a:spcBef>
              <a:spcAft>
                <a:spcPts val="0"/>
              </a:spcAft>
              <a:buClr>
                <a:schemeClr val="lt1"/>
              </a:buClr>
              <a:buSzPts val="2000"/>
              <a:buFont typeface="Roboto Condensed"/>
              <a:buChar char="●"/>
            </a:pPr>
            <a:r>
              <a:rPr b="1" lang="en-GB" sz="2000">
                <a:solidFill>
                  <a:schemeClr val="lt1"/>
                </a:solidFill>
                <a:latin typeface="Roboto Condensed"/>
                <a:ea typeface="Roboto Condensed"/>
                <a:cs typeface="Roboto Condensed"/>
                <a:sym typeface="Roboto Condensed"/>
              </a:rPr>
              <a:t>street shade trees</a:t>
            </a:r>
            <a:endParaRPr b="1" sz="2000">
              <a:solidFill>
                <a:schemeClr val="lt1"/>
              </a:solidFill>
              <a:latin typeface="Roboto Condensed"/>
              <a:ea typeface="Roboto Condensed"/>
              <a:cs typeface="Roboto Condensed"/>
              <a:sym typeface="Roboto Condensed"/>
            </a:endParaRPr>
          </a:p>
          <a:p>
            <a:pPr indent="-224199" lvl="0" marL="457200" marR="0" rtl="0" algn="l">
              <a:spcBef>
                <a:spcPts val="0"/>
              </a:spcBef>
              <a:spcAft>
                <a:spcPts val="0"/>
              </a:spcAft>
              <a:buClr>
                <a:schemeClr val="lt1"/>
              </a:buClr>
              <a:buSzPts val="2000"/>
              <a:buFont typeface="Roboto Condensed"/>
              <a:buChar char="●"/>
            </a:pPr>
            <a:r>
              <a:rPr b="1" lang="en-GB" sz="2000">
                <a:solidFill>
                  <a:schemeClr val="lt1"/>
                </a:solidFill>
                <a:latin typeface="Roboto Condensed"/>
                <a:ea typeface="Roboto Condensed"/>
                <a:cs typeface="Roboto Condensed"/>
                <a:sym typeface="Roboto Condensed"/>
              </a:rPr>
              <a:t>vegetated green roofs</a:t>
            </a:r>
            <a:endParaRPr b="1" sz="2000">
              <a:solidFill>
                <a:schemeClr val="lt1"/>
              </a:solidFill>
              <a:latin typeface="Roboto Condensed"/>
              <a:ea typeface="Roboto Condensed"/>
              <a:cs typeface="Roboto Condensed"/>
              <a:sym typeface="Roboto Condensed"/>
            </a:endParaRPr>
          </a:p>
          <a:p>
            <a:pPr indent="-224199" lvl="0" marL="457200" marR="0" rtl="0" algn="l">
              <a:spcBef>
                <a:spcPts val="0"/>
              </a:spcBef>
              <a:spcAft>
                <a:spcPts val="0"/>
              </a:spcAft>
              <a:buClr>
                <a:schemeClr val="lt1"/>
              </a:buClr>
              <a:buSzPts val="2000"/>
              <a:buFont typeface="Roboto Condensed"/>
              <a:buChar char="●"/>
            </a:pPr>
            <a:r>
              <a:rPr b="1" lang="en-GB" sz="2000">
                <a:solidFill>
                  <a:schemeClr val="lt1"/>
                </a:solidFill>
                <a:latin typeface="Roboto Condensed"/>
                <a:ea typeface="Roboto Condensed"/>
                <a:cs typeface="Roboto Condensed"/>
                <a:sym typeface="Roboto Condensed"/>
              </a:rPr>
              <a:t>urban cooling parks</a:t>
            </a:r>
            <a:endParaRPr b="1" sz="2000">
              <a:solidFill>
                <a:schemeClr val="lt1"/>
              </a:solidFill>
              <a:latin typeface="Roboto Condensed"/>
              <a:ea typeface="Roboto Condensed"/>
              <a:cs typeface="Roboto Condensed"/>
              <a:sym typeface="Roboto Condensed"/>
            </a:endParaRPr>
          </a:p>
        </p:txBody>
      </p:sp>
      <p:sp>
        <p:nvSpPr>
          <p:cNvPr id="177" name="Google Shape;177;p25"/>
          <p:cNvSpPr txBox="1"/>
          <p:nvPr/>
        </p:nvSpPr>
        <p:spPr>
          <a:xfrm>
            <a:off x="3154800" y="3683448"/>
            <a:ext cx="2834400" cy="992700"/>
          </a:xfrm>
          <a:prstGeom prst="rect">
            <a:avLst/>
          </a:prstGeom>
          <a:noFill/>
          <a:ln>
            <a:noFill/>
          </a:ln>
        </p:spPr>
        <p:txBody>
          <a:bodyPr anchorCtr="0" anchor="t" bIns="34275" lIns="68575" spcFirstLastPara="1" rIns="68575" wrap="square" tIns="34275">
            <a:spAutoFit/>
          </a:bodyPr>
          <a:lstStyle/>
          <a:p>
            <a:pPr indent="-224199" lvl="0" marL="457200" marR="0" rtl="0" algn="l">
              <a:spcBef>
                <a:spcPts val="0"/>
              </a:spcBef>
              <a:spcAft>
                <a:spcPts val="0"/>
              </a:spcAft>
              <a:buClr>
                <a:schemeClr val="lt1"/>
              </a:buClr>
              <a:buSzPts val="2000"/>
              <a:buFont typeface="Roboto Condensed"/>
              <a:buChar char="●"/>
            </a:pPr>
            <a:r>
              <a:rPr b="1" lang="en-GB" sz="2000">
                <a:solidFill>
                  <a:schemeClr val="lt1"/>
                </a:solidFill>
                <a:latin typeface="Roboto Condensed"/>
                <a:ea typeface="Roboto Condensed"/>
                <a:cs typeface="Roboto Condensed"/>
                <a:sym typeface="Roboto Condensed"/>
              </a:rPr>
              <a:t>light coloured roofs</a:t>
            </a:r>
            <a:endParaRPr b="1" sz="2000">
              <a:solidFill>
                <a:schemeClr val="lt1"/>
              </a:solidFill>
              <a:latin typeface="Roboto Condensed"/>
              <a:ea typeface="Roboto Condensed"/>
              <a:cs typeface="Roboto Condensed"/>
              <a:sym typeface="Roboto Condensed"/>
            </a:endParaRPr>
          </a:p>
          <a:p>
            <a:pPr indent="-224199" lvl="0" marL="457200" marR="0" rtl="0" algn="l">
              <a:spcBef>
                <a:spcPts val="0"/>
              </a:spcBef>
              <a:spcAft>
                <a:spcPts val="0"/>
              </a:spcAft>
              <a:buClr>
                <a:schemeClr val="lt1"/>
              </a:buClr>
              <a:buSzPts val="2000"/>
              <a:buFont typeface="Roboto Condensed"/>
              <a:buChar char="●"/>
            </a:pPr>
            <a:r>
              <a:rPr b="1" lang="en-GB" sz="2000">
                <a:solidFill>
                  <a:schemeClr val="lt1"/>
                </a:solidFill>
                <a:latin typeface="Roboto Condensed"/>
                <a:ea typeface="Roboto Condensed"/>
                <a:cs typeface="Roboto Condensed"/>
                <a:sym typeface="Roboto Condensed"/>
              </a:rPr>
              <a:t>reflective pavements</a:t>
            </a:r>
            <a:endParaRPr b="1" sz="2000">
              <a:solidFill>
                <a:schemeClr val="lt1"/>
              </a:solidFill>
              <a:latin typeface="Roboto Condensed"/>
              <a:ea typeface="Roboto Condensed"/>
              <a:cs typeface="Roboto Condensed"/>
              <a:sym typeface="Roboto Condensed"/>
            </a:endParaRPr>
          </a:p>
          <a:p>
            <a:pPr indent="-224199" lvl="0" marL="457200" marR="0" rtl="0" algn="l">
              <a:spcBef>
                <a:spcPts val="0"/>
              </a:spcBef>
              <a:spcAft>
                <a:spcPts val="0"/>
              </a:spcAft>
              <a:buClr>
                <a:schemeClr val="lt1"/>
              </a:buClr>
              <a:buSzPts val="2000"/>
              <a:buFont typeface="Roboto Condensed"/>
              <a:buChar char="●"/>
            </a:pPr>
            <a:r>
              <a:rPr b="1" lang="en-GB" sz="2000">
                <a:solidFill>
                  <a:schemeClr val="lt1"/>
                </a:solidFill>
                <a:latin typeface="Roboto Condensed"/>
                <a:ea typeface="Roboto Condensed"/>
                <a:cs typeface="Roboto Condensed"/>
                <a:sym typeface="Roboto Condensed"/>
              </a:rPr>
              <a:t>permeable surfaces</a:t>
            </a:r>
            <a:endParaRPr b="1" sz="2000">
              <a:solidFill>
                <a:schemeClr val="lt1"/>
              </a:solidFill>
              <a:latin typeface="Roboto Condensed"/>
              <a:ea typeface="Roboto Condensed"/>
              <a:cs typeface="Roboto Condensed"/>
              <a:sym typeface="Roboto Condensed"/>
            </a:endParaRPr>
          </a:p>
        </p:txBody>
      </p:sp>
      <p:sp>
        <p:nvSpPr>
          <p:cNvPr id="178" name="Google Shape;178;p25"/>
          <p:cNvSpPr txBox="1"/>
          <p:nvPr/>
        </p:nvSpPr>
        <p:spPr>
          <a:xfrm>
            <a:off x="5975163" y="3683448"/>
            <a:ext cx="3185700" cy="946500"/>
          </a:xfrm>
          <a:prstGeom prst="rect">
            <a:avLst/>
          </a:prstGeom>
          <a:noFill/>
          <a:ln>
            <a:noFill/>
          </a:ln>
        </p:spPr>
        <p:txBody>
          <a:bodyPr anchorCtr="0" anchor="t" bIns="34275" lIns="68575" spcFirstLastPara="1" rIns="68575" wrap="square" tIns="34275">
            <a:spAutoFit/>
          </a:bodyPr>
          <a:lstStyle/>
          <a:p>
            <a:pPr indent="-217849" lvl="0" marL="457200" marR="0" rtl="0" algn="l">
              <a:spcBef>
                <a:spcPts val="0"/>
              </a:spcBef>
              <a:spcAft>
                <a:spcPts val="0"/>
              </a:spcAft>
              <a:buClr>
                <a:schemeClr val="lt1"/>
              </a:buClr>
              <a:buSzPts val="1900"/>
              <a:buFont typeface="Roboto Condensed"/>
              <a:buChar char="●"/>
            </a:pPr>
            <a:r>
              <a:rPr b="1" lang="en-GB" sz="1900">
                <a:solidFill>
                  <a:schemeClr val="lt1"/>
                </a:solidFill>
                <a:latin typeface="Roboto Condensed"/>
                <a:ea typeface="Roboto Condensed"/>
                <a:cs typeface="Roboto Condensed"/>
                <a:sym typeface="Roboto Condensed"/>
              </a:rPr>
              <a:t>shaded walkways</a:t>
            </a:r>
            <a:endParaRPr b="1" sz="1900">
              <a:solidFill>
                <a:schemeClr val="lt1"/>
              </a:solidFill>
              <a:latin typeface="Roboto Condensed"/>
              <a:ea typeface="Roboto Condensed"/>
              <a:cs typeface="Roboto Condensed"/>
              <a:sym typeface="Roboto Condensed"/>
            </a:endParaRPr>
          </a:p>
          <a:p>
            <a:pPr indent="-217849" lvl="0" marL="457200" marR="0" rtl="0" algn="l">
              <a:spcBef>
                <a:spcPts val="0"/>
              </a:spcBef>
              <a:spcAft>
                <a:spcPts val="0"/>
              </a:spcAft>
              <a:buClr>
                <a:schemeClr val="lt1"/>
              </a:buClr>
              <a:buSzPts val="1900"/>
              <a:buFont typeface="Roboto Condensed"/>
              <a:buChar char="●"/>
            </a:pPr>
            <a:r>
              <a:rPr b="1" lang="en-GB" sz="1900">
                <a:solidFill>
                  <a:schemeClr val="lt1"/>
                </a:solidFill>
                <a:latin typeface="Roboto Condensed"/>
                <a:ea typeface="Roboto Condensed"/>
                <a:cs typeface="Roboto Condensed"/>
                <a:sym typeface="Roboto Condensed"/>
              </a:rPr>
              <a:t>EVs + public transport</a:t>
            </a:r>
            <a:endParaRPr b="1" sz="1900">
              <a:solidFill>
                <a:schemeClr val="lt1"/>
              </a:solidFill>
              <a:latin typeface="Roboto Condensed"/>
              <a:ea typeface="Roboto Condensed"/>
              <a:cs typeface="Roboto Condensed"/>
              <a:sym typeface="Roboto Condensed"/>
            </a:endParaRPr>
          </a:p>
          <a:p>
            <a:pPr indent="-217849" lvl="0" marL="457200" marR="0" rtl="0" algn="l">
              <a:spcBef>
                <a:spcPts val="0"/>
              </a:spcBef>
              <a:spcAft>
                <a:spcPts val="0"/>
              </a:spcAft>
              <a:buClr>
                <a:schemeClr val="lt1"/>
              </a:buClr>
              <a:buSzPts val="1900"/>
              <a:buFont typeface="Roboto Condensed"/>
              <a:buChar char="●"/>
            </a:pPr>
            <a:r>
              <a:rPr b="1" lang="en-GB" sz="1900">
                <a:solidFill>
                  <a:schemeClr val="lt1"/>
                </a:solidFill>
                <a:latin typeface="Roboto Condensed"/>
                <a:ea typeface="Roboto Condensed"/>
                <a:cs typeface="Roboto Condensed"/>
                <a:sym typeface="Roboto Condensed"/>
              </a:rPr>
              <a:t>renewable energy (solar)</a:t>
            </a:r>
            <a:endParaRPr b="1" sz="1900">
              <a:solidFill>
                <a:schemeClr val="lt1"/>
              </a:solidFill>
              <a:latin typeface="Roboto Condensed"/>
              <a:ea typeface="Roboto Condensed"/>
              <a:cs typeface="Roboto Condensed"/>
              <a:sym typeface="Roboto Condensed"/>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2" name="Shape 182"/>
        <p:cNvGrpSpPr/>
        <p:nvPr/>
      </p:nvGrpSpPr>
      <p:grpSpPr>
        <a:xfrm>
          <a:off x="0" y="0"/>
          <a:ext cx="0" cy="0"/>
          <a:chOff x="0" y="0"/>
          <a:chExt cx="0" cy="0"/>
        </a:xfrm>
      </p:grpSpPr>
      <p:pic>
        <p:nvPicPr>
          <p:cNvPr id="183" name="Google Shape;183;p26" title="ice-2637363_1920.jpg"/>
          <p:cNvPicPr preferRelativeResize="0"/>
          <p:nvPr/>
        </p:nvPicPr>
        <p:blipFill>
          <a:blip r:embed="rId3">
            <a:alphaModFix/>
          </a:blip>
          <a:stretch>
            <a:fillRect/>
          </a:stretch>
        </p:blipFill>
        <p:spPr>
          <a:xfrm>
            <a:off x="3611212" y="0"/>
            <a:ext cx="7733376" cy="5143501"/>
          </a:xfrm>
          <a:prstGeom prst="rect">
            <a:avLst/>
          </a:prstGeom>
          <a:noFill/>
          <a:ln>
            <a:noFill/>
          </a:ln>
        </p:spPr>
      </p:pic>
      <p:pic>
        <p:nvPicPr>
          <p:cNvPr id="184" name="Google Shape;184;p26" title="Right side Slide template.png"/>
          <p:cNvPicPr preferRelativeResize="0"/>
          <p:nvPr/>
        </p:nvPicPr>
        <p:blipFill>
          <a:blip r:embed="rId4">
            <a:alphaModFix/>
          </a:blip>
          <a:stretch>
            <a:fillRect/>
          </a:stretch>
        </p:blipFill>
        <p:spPr>
          <a:xfrm>
            <a:off x="0" y="0"/>
            <a:ext cx="8947727" cy="5143499"/>
          </a:xfrm>
          <a:prstGeom prst="rect">
            <a:avLst/>
          </a:prstGeom>
          <a:noFill/>
          <a:ln>
            <a:noFill/>
          </a:ln>
        </p:spPr>
      </p:pic>
      <p:sp>
        <p:nvSpPr>
          <p:cNvPr id="185" name="Google Shape;185;p26"/>
          <p:cNvSpPr txBox="1"/>
          <p:nvPr/>
        </p:nvSpPr>
        <p:spPr>
          <a:xfrm>
            <a:off x="338250" y="1698408"/>
            <a:ext cx="4233900" cy="746400"/>
          </a:xfrm>
          <a:prstGeom prst="rect">
            <a:avLst/>
          </a:prstGeom>
          <a:noFill/>
          <a:ln>
            <a:noFill/>
          </a:ln>
        </p:spPr>
        <p:txBody>
          <a:bodyPr anchorCtr="0" anchor="t" bIns="34275" lIns="68575" spcFirstLastPara="1" rIns="68575" wrap="square" tIns="34275">
            <a:spAutoFit/>
          </a:bodyPr>
          <a:lstStyle/>
          <a:p>
            <a:pPr indent="0" lvl="0" marL="0" marR="0" rtl="0" algn="l">
              <a:spcBef>
                <a:spcPts val="1000"/>
              </a:spcBef>
              <a:spcAft>
                <a:spcPts val="0"/>
              </a:spcAft>
              <a:buClr>
                <a:srgbClr val="000000"/>
              </a:buClr>
              <a:buFont typeface="Arial"/>
              <a:buNone/>
            </a:pPr>
            <a:r>
              <a:rPr b="1" lang="en-GB" sz="2200">
                <a:solidFill>
                  <a:srgbClr val="FFB600"/>
                </a:solidFill>
                <a:latin typeface="Roboto Condensed"/>
                <a:ea typeface="Roboto Condensed"/>
                <a:cs typeface="Roboto Condensed"/>
                <a:sym typeface="Roboto Condensed"/>
              </a:rPr>
              <a:t>Which surfaces soak up the sun and which ones keep their cool?</a:t>
            </a:r>
            <a:endParaRPr b="1" sz="2200">
              <a:solidFill>
                <a:srgbClr val="FFB600"/>
              </a:solidFill>
              <a:latin typeface="Roboto Condensed"/>
              <a:ea typeface="Roboto Condensed"/>
              <a:cs typeface="Roboto Condensed"/>
              <a:sym typeface="Roboto Condensed"/>
            </a:endParaRPr>
          </a:p>
        </p:txBody>
      </p:sp>
      <p:sp>
        <p:nvSpPr>
          <p:cNvPr id="186" name="Google Shape;186;p26"/>
          <p:cNvSpPr/>
          <p:nvPr/>
        </p:nvSpPr>
        <p:spPr>
          <a:xfrm>
            <a:off x="0" y="4400800"/>
            <a:ext cx="1121400" cy="742800"/>
          </a:xfrm>
          <a:prstGeom prst="rect">
            <a:avLst/>
          </a:prstGeom>
          <a:solidFill>
            <a:srgbClr val="000000"/>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GB"/>
              <a:t>v</a:t>
            </a:r>
            <a:endParaRPr/>
          </a:p>
        </p:txBody>
      </p:sp>
      <p:sp>
        <p:nvSpPr>
          <p:cNvPr id="187" name="Google Shape;187;p26"/>
          <p:cNvSpPr txBox="1"/>
          <p:nvPr/>
        </p:nvSpPr>
        <p:spPr>
          <a:xfrm>
            <a:off x="52387" y="4734876"/>
            <a:ext cx="1753200" cy="386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GB" sz="1200">
                <a:solidFill>
                  <a:srgbClr val="999999"/>
                </a:solidFill>
                <a:latin typeface="Roboto Condensed"/>
                <a:ea typeface="Roboto Condensed"/>
                <a:cs typeface="Roboto Condensed"/>
                <a:sym typeface="Roboto Condensed"/>
              </a:rPr>
              <a:t>Activity introduction </a:t>
            </a:r>
            <a:endParaRPr sz="1200">
              <a:solidFill>
                <a:srgbClr val="999999"/>
              </a:solidFill>
              <a:latin typeface="Roboto Condensed"/>
              <a:ea typeface="Roboto Condensed"/>
              <a:cs typeface="Roboto Condensed"/>
              <a:sym typeface="Roboto Condensed"/>
            </a:endParaRPr>
          </a:p>
        </p:txBody>
      </p:sp>
      <p:sp>
        <p:nvSpPr>
          <p:cNvPr id="188" name="Google Shape;188;p26"/>
          <p:cNvSpPr txBox="1"/>
          <p:nvPr/>
        </p:nvSpPr>
        <p:spPr>
          <a:xfrm>
            <a:off x="338250" y="368515"/>
            <a:ext cx="5213100" cy="1233000"/>
          </a:xfrm>
          <a:prstGeom prst="rect">
            <a:avLst/>
          </a:prstGeom>
          <a:noFill/>
          <a:ln>
            <a:noFill/>
          </a:ln>
        </p:spPr>
        <p:txBody>
          <a:bodyPr anchorCtr="0" anchor="t" bIns="34275" lIns="68575" spcFirstLastPara="1" rIns="68575" wrap="square" tIns="34275">
            <a:spAutoFit/>
          </a:bodyPr>
          <a:lstStyle/>
          <a:p>
            <a:pPr indent="0" lvl="0" marL="0" marR="0" rtl="0" algn="l">
              <a:lnSpc>
                <a:spcPct val="90000"/>
              </a:lnSpc>
              <a:spcBef>
                <a:spcPts val="0"/>
              </a:spcBef>
              <a:spcAft>
                <a:spcPts val="0"/>
              </a:spcAft>
              <a:buClr>
                <a:srgbClr val="000000"/>
              </a:buClr>
              <a:buFont typeface="Arial"/>
              <a:buNone/>
            </a:pPr>
            <a:r>
              <a:rPr b="1" lang="en-GB" sz="4200">
                <a:solidFill>
                  <a:srgbClr val="FFB600"/>
                </a:solidFill>
                <a:latin typeface="Roboto Condensed"/>
                <a:ea typeface="Roboto Condensed"/>
                <a:cs typeface="Roboto Condensed"/>
                <a:sym typeface="Roboto Condensed"/>
              </a:rPr>
              <a:t>ACTIVITY pt.1:</a:t>
            </a:r>
            <a:r>
              <a:rPr b="1" lang="en-GB" sz="4200">
                <a:solidFill>
                  <a:srgbClr val="B6DE10"/>
                </a:solidFill>
                <a:latin typeface="Roboto Condensed"/>
                <a:ea typeface="Roboto Condensed"/>
                <a:cs typeface="Roboto Condensed"/>
                <a:sym typeface="Roboto Condensed"/>
              </a:rPr>
              <a:t> </a:t>
            </a:r>
            <a:endParaRPr b="1" sz="4200">
              <a:solidFill>
                <a:srgbClr val="B6DE10"/>
              </a:solidFill>
              <a:latin typeface="Roboto Condensed"/>
              <a:ea typeface="Roboto Condensed"/>
              <a:cs typeface="Roboto Condensed"/>
              <a:sym typeface="Roboto Condensed"/>
            </a:endParaRPr>
          </a:p>
          <a:p>
            <a:pPr indent="0" lvl="0" marL="0" marR="0" rtl="0" algn="l">
              <a:lnSpc>
                <a:spcPct val="90000"/>
              </a:lnSpc>
              <a:spcBef>
                <a:spcPts val="0"/>
              </a:spcBef>
              <a:spcAft>
                <a:spcPts val="0"/>
              </a:spcAft>
              <a:buClr>
                <a:srgbClr val="000000"/>
              </a:buClr>
              <a:buFont typeface="Arial"/>
              <a:buNone/>
            </a:pPr>
            <a:r>
              <a:rPr b="1" lang="en-GB" sz="4200">
                <a:solidFill>
                  <a:srgbClr val="FFFFFF"/>
                </a:solidFill>
                <a:latin typeface="Roboto Condensed"/>
                <a:ea typeface="Roboto Condensed"/>
                <a:cs typeface="Roboto Condensed"/>
                <a:sym typeface="Roboto Condensed"/>
              </a:rPr>
              <a:t>BEAT THE HEAT</a:t>
            </a:r>
            <a:endParaRPr b="1" sz="4200">
              <a:solidFill>
                <a:srgbClr val="FFFFFF"/>
              </a:solidFill>
              <a:latin typeface="Roboto Condensed"/>
              <a:ea typeface="Roboto Condensed"/>
              <a:cs typeface="Roboto Condensed"/>
              <a:sym typeface="Roboto Condensed"/>
            </a:endParaRPr>
          </a:p>
        </p:txBody>
      </p:sp>
      <p:sp>
        <p:nvSpPr>
          <p:cNvPr id="189" name="Google Shape;189;p26"/>
          <p:cNvSpPr txBox="1"/>
          <p:nvPr/>
        </p:nvSpPr>
        <p:spPr>
          <a:xfrm>
            <a:off x="338250" y="2586915"/>
            <a:ext cx="4233900" cy="1762500"/>
          </a:xfrm>
          <a:prstGeom prst="rect">
            <a:avLst/>
          </a:prstGeom>
          <a:noFill/>
          <a:ln>
            <a:noFill/>
          </a:ln>
        </p:spPr>
        <p:txBody>
          <a:bodyPr anchorCtr="0" anchor="t" bIns="34275" lIns="68575" spcFirstLastPara="1" rIns="68575" wrap="square" tIns="34275">
            <a:spAutoFit/>
          </a:bodyPr>
          <a:lstStyle/>
          <a:p>
            <a:pPr indent="0" lvl="0" marL="0" marR="0" rtl="0" algn="l">
              <a:spcBef>
                <a:spcPts val="1000"/>
              </a:spcBef>
              <a:spcAft>
                <a:spcPts val="0"/>
              </a:spcAft>
              <a:buNone/>
            </a:pPr>
            <a:r>
              <a:rPr b="1" lang="en-GB" sz="2200">
                <a:solidFill>
                  <a:schemeClr val="lt1"/>
                </a:solidFill>
                <a:latin typeface="Roboto Condensed"/>
                <a:ea typeface="Roboto Condensed"/>
                <a:cs typeface="Roboto Condensed"/>
                <a:sym typeface="Roboto Condensed"/>
              </a:rPr>
              <a:t>Working in groups, you’ll </a:t>
            </a:r>
            <a:r>
              <a:rPr b="1" lang="en-GB" sz="2200">
                <a:solidFill>
                  <a:srgbClr val="FFB600"/>
                </a:solidFill>
                <a:latin typeface="Roboto Condensed"/>
                <a:ea typeface="Roboto Condensed"/>
                <a:cs typeface="Roboto Condensed"/>
                <a:sym typeface="Roboto Condensed"/>
              </a:rPr>
              <a:t>compare the rate at which an ice cube melts on four different surfaces</a:t>
            </a:r>
            <a:r>
              <a:rPr b="1" lang="en-GB" sz="2200">
                <a:solidFill>
                  <a:schemeClr val="lt1"/>
                </a:solidFill>
                <a:latin typeface="Roboto Condensed"/>
                <a:ea typeface="Roboto Condensed"/>
                <a:cs typeface="Roboto Condensed"/>
                <a:sym typeface="Roboto Condensed"/>
              </a:rPr>
              <a:t> as you explore how colour and material type influence heat absorption</a:t>
            </a:r>
            <a:endParaRPr b="1" sz="2200">
              <a:solidFill>
                <a:schemeClr val="lt1"/>
              </a:solidFill>
              <a:latin typeface="Roboto Condensed"/>
              <a:ea typeface="Roboto Condensed"/>
              <a:cs typeface="Roboto Condensed"/>
              <a:sym typeface="Roboto Condensed"/>
            </a:endParaRPr>
          </a:p>
        </p:txBody>
      </p:sp>
      <p:pic>
        <p:nvPicPr>
          <p:cNvPr id="190" name="Google Shape;190;p26"/>
          <p:cNvPicPr preferRelativeResize="0"/>
          <p:nvPr/>
        </p:nvPicPr>
        <p:blipFill rotWithShape="1">
          <a:blip r:embed="rId5">
            <a:alphaModFix/>
          </a:blip>
          <a:srcRect b="0" l="52575" r="0" t="0"/>
          <a:stretch/>
        </p:blipFill>
        <p:spPr>
          <a:xfrm>
            <a:off x="8091874" y="163914"/>
            <a:ext cx="827827" cy="507150"/>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4" name="Shape 194"/>
        <p:cNvGrpSpPr/>
        <p:nvPr/>
      </p:nvGrpSpPr>
      <p:grpSpPr>
        <a:xfrm>
          <a:off x="0" y="0"/>
          <a:ext cx="0" cy="0"/>
          <a:chOff x="0" y="0"/>
          <a:chExt cx="0" cy="0"/>
        </a:xfrm>
      </p:grpSpPr>
      <p:sp>
        <p:nvSpPr>
          <p:cNvPr id="195" name="Google Shape;195;p27"/>
          <p:cNvSpPr/>
          <p:nvPr/>
        </p:nvSpPr>
        <p:spPr>
          <a:xfrm>
            <a:off x="0" y="4400800"/>
            <a:ext cx="1121400" cy="742800"/>
          </a:xfrm>
          <a:prstGeom prst="rect">
            <a:avLst/>
          </a:prstGeom>
          <a:solidFill>
            <a:srgbClr val="000000"/>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GB"/>
              <a:t>v</a:t>
            </a:r>
            <a:endParaRPr/>
          </a:p>
        </p:txBody>
      </p:sp>
      <p:sp>
        <p:nvSpPr>
          <p:cNvPr id="196" name="Google Shape;196;p27"/>
          <p:cNvSpPr txBox="1"/>
          <p:nvPr/>
        </p:nvSpPr>
        <p:spPr>
          <a:xfrm>
            <a:off x="52387" y="4734876"/>
            <a:ext cx="1753200" cy="386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GB" sz="1200">
                <a:solidFill>
                  <a:srgbClr val="999999"/>
                </a:solidFill>
                <a:latin typeface="Roboto Condensed"/>
                <a:ea typeface="Roboto Condensed"/>
                <a:cs typeface="Roboto Condensed"/>
                <a:sym typeface="Roboto Condensed"/>
              </a:rPr>
              <a:t>Activity instructions</a:t>
            </a:r>
            <a:endParaRPr sz="1200">
              <a:solidFill>
                <a:srgbClr val="999999"/>
              </a:solidFill>
              <a:latin typeface="Roboto Condensed"/>
              <a:ea typeface="Roboto Condensed"/>
              <a:cs typeface="Roboto Condensed"/>
              <a:sym typeface="Roboto Condensed"/>
            </a:endParaRPr>
          </a:p>
        </p:txBody>
      </p:sp>
      <p:sp>
        <p:nvSpPr>
          <p:cNvPr id="197" name="Google Shape;197;p27"/>
          <p:cNvSpPr txBox="1"/>
          <p:nvPr/>
        </p:nvSpPr>
        <p:spPr>
          <a:xfrm>
            <a:off x="338250" y="262675"/>
            <a:ext cx="6601500" cy="651000"/>
          </a:xfrm>
          <a:prstGeom prst="rect">
            <a:avLst/>
          </a:prstGeom>
          <a:noFill/>
          <a:ln>
            <a:noFill/>
          </a:ln>
        </p:spPr>
        <p:txBody>
          <a:bodyPr anchorCtr="0" anchor="t" bIns="34275" lIns="68575" spcFirstLastPara="1" rIns="68575" wrap="square" tIns="34275">
            <a:spAutoFit/>
          </a:bodyPr>
          <a:lstStyle/>
          <a:p>
            <a:pPr indent="0" lvl="0" marL="0" marR="0" rtl="0" algn="l">
              <a:lnSpc>
                <a:spcPct val="90000"/>
              </a:lnSpc>
              <a:spcBef>
                <a:spcPts val="0"/>
              </a:spcBef>
              <a:spcAft>
                <a:spcPts val="0"/>
              </a:spcAft>
              <a:buNone/>
            </a:pPr>
            <a:r>
              <a:rPr b="1" lang="en-GB" sz="4200">
                <a:solidFill>
                  <a:schemeClr val="lt1"/>
                </a:solidFill>
                <a:latin typeface="Roboto Condensed"/>
                <a:ea typeface="Roboto Condensed"/>
                <a:cs typeface="Roboto Condensed"/>
                <a:sym typeface="Roboto Condensed"/>
              </a:rPr>
              <a:t>EXPERIMENT </a:t>
            </a:r>
            <a:r>
              <a:rPr b="1" lang="en-GB" sz="4200">
                <a:solidFill>
                  <a:srgbClr val="FFB600"/>
                </a:solidFill>
                <a:latin typeface="Roboto Condensed"/>
                <a:ea typeface="Roboto Condensed"/>
                <a:cs typeface="Roboto Condensed"/>
                <a:sym typeface="Roboto Condensed"/>
              </a:rPr>
              <a:t>INSTRUCTIONS</a:t>
            </a:r>
            <a:r>
              <a:rPr b="1" lang="en-GB" sz="4200">
                <a:solidFill>
                  <a:schemeClr val="lt1"/>
                </a:solidFill>
                <a:latin typeface="Roboto Condensed"/>
                <a:ea typeface="Roboto Condensed"/>
                <a:cs typeface="Roboto Condensed"/>
                <a:sym typeface="Roboto Condensed"/>
              </a:rPr>
              <a:t> </a:t>
            </a:r>
            <a:endParaRPr b="1" sz="4200">
              <a:solidFill>
                <a:schemeClr val="lt1"/>
              </a:solidFill>
              <a:latin typeface="Roboto Condensed"/>
              <a:ea typeface="Roboto Condensed"/>
              <a:cs typeface="Roboto Condensed"/>
              <a:sym typeface="Roboto Condensed"/>
            </a:endParaRPr>
          </a:p>
        </p:txBody>
      </p:sp>
      <p:sp>
        <p:nvSpPr>
          <p:cNvPr id="198" name="Google Shape;198;p27"/>
          <p:cNvSpPr txBox="1"/>
          <p:nvPr/>
        </p:nvSpPr>
        <p:spPr>
          <a:xfrm>
            <a:off x="338250" y="1019475"/>
            <a:ext cx="8581500" cy="3609600"/>
          </a:xfrm>
          <a:prstGeom prst="rect">
            <a:avLst/>
          </a:prstGeom>
          <a:noFill/>
          <a:ln>
            <a:noFill/>
          </a:ln>
        </p:spPr>
        <p:txBody>
          <a:bodyPr anchorCtr="0" anchor="t" bIns="34275" lIns="68575" spcFirstLastPara="1" rIns="68575" wrap="square" tIns="34275">
            <a:spAutoFit/>
          </a:bodyPr>
          <a:lstStyle/>
          <a:p>
            <a:pPr indent="-355600" lvl="0" marL="457200" marR="0" rtl="0" algn="l">
              <a:spcBef>
                <a:spcPts val="1000"/>
              </a:spcBef>
              <a:spcAft>
                <a:spcPts val="0"/>
              </a:spcAft>
              <a:buClr>
                <a:schemeClr val="lt1"/>
              </a:buClr>
              <a:buSzPts val="2000"/>
              <a:buFont typeface="Roboto Condensed"/>
              <a:buAutoNum type="arabicPeriod"/>
            </a:pPr>
            <a:r>
              <a:rPr b="1" lang="en-GB" sz="2000">
                <a:solidFill>
                  <a:schemeClr val="lt1"/>
                </a:solidFill>
                <a:latin typeface="Roboto Condensed"/>
                <a:ea typeface="Roboto Condensed"/>
                <a:cs typeface="Roboto Condensed"/>
                <a:sym typeface="Roboto Condensed"/>
              </a:rPr>
              <a:t>Place the first surface (black card, white card, foil, or mirror) on a plastic tray</a:t>
            </a:r>
            <a:endParaRPr b="1" sz="2000">
              <a:solidFill>
                <a:schemeClr val="lt1"/>
              </a:solidFill>
              <a:latin typeface="Roboto Condensed"/>
              <a:ea typeface="Roboto Condensed"/>
              <a:cs typeface="Roboto Condensed"/>
              <a:sym typeface="Roboto Condensed"/>
            </a:endParaRPr>
          </a:p>
          <a:p>
            <a:pPr indent="-355600" lvl="0" marL="457200" marR="0" rtl="0" algn="l">
              <a:spcBef>
                <a:spcPts val="1000"/>
              </a:spcBef>
              <a:spcAft>
                <a:spcPts val="0"/>
              </a:spcAft>
              <a:buClr>
                <a:schemeClr val="lt1"/>
              </a:buClr>
              <a:buSzPts val="2000"/>
              <a:buFont typeface="Roboto Condensed"/>
              <a:buAutoNum type="arabicPeriod"/>
            </a:pPr>
            <a:r>
              <a:rPr b="1" lang="en-GB" sz="2000">
                <a:solidFill>
                  <a:srgbClr val="FFB600"/>
                </a:solidFill>
                <a:latin typeface="Roboto Condensed"/>
                <a:ea typeface="Roboto Condensed"/>
                <a:cs typeface="Roboto Condensed"/>
                <a:sym typeface="Roboto Condensed"/>
              </a:rPr>
              <a:t>Put one ice cube in the centre</a:t>
            </a:r>
            <a:r>
              <a:rPr b="1" lang="en-GB" sz="2000">
                <a:solidFill>
                  <a:schemeClr val="lt1"/>
                </a:solidFill>
                <a:latin typeface="Roboto Condensed"/>
                <a:ea typeface="Roboto Condensed"/>
                <a:cs typeface="Roboto Condensed"/>
                <a:sym typeface="Roboto Condensed"/>
              </a:rPr>
              <a:t> and position the tray around </a:t>
            </a:r>
            <a:r>
              <a:rPr b="1" lang="en-GB" sz="2000">
                <a:solidFill>
                  <a:srgbClr val="FFB600"/>
                </a:solidFill>
                <a:latin typeface="Roboto Condensed"/>
                <a:ea typeface="Roboto Condensed"/>
                <a:cs typeface="Roboto Condensed"/>
                <a:sym typeface="Roboto Condensed"/>
              </a:rPr>
              <a:t>20–30 cm below the light source</a:t>
            </a:r>
            <a:r>
              <a:rPr b="1" lang="en-GB" sz="2000">
                <a:solidFill>
                  <a:schemeClr val="lt1"/>
                </a:solidFill>
                <a:latin typeface="Roboto Condensed"/>
                <a:ea typeface="Roboto Condensed"/>
                <a:cs typeface="Roboto Condensed"/>
                <a:sym typeface="Roboto Condensed"/>
              </a:rPr>
              <a:t> (or in direct sunlight)</a:t>
            </a:r>
            <a:endParaRPr b="1" sz="2000">
              <a:solidFill>
                <a:schemeClr val="lt1"/>
              </a:solidFill>
              <a:latin typeface="Roboto Condensed"/>
              <a:ea typeface="Roboto Condensed"/>
              <a:cs typeface="Roboto Condensed"/>
              <a:sym typeface="Roboto Condensed"/>
            </a:endParaRPr>
          </a:p>
          <a:p>
            <a:pPr indent="-355600" lvl="0" marL="457200" marR="0" rtl="0" algn="l">
              <a:spcBef>
                <a:spcPts val="1000"/>
              </a:spcBef>
              <a:spcAft>
                <a:spcPts val="0"/>
              </a:spcAft>
              <a:buClr>
                <a:schemeClr val="lt1"/>
              </a:buClr>
              <a:buSzPts val="2000"/>
              <a:buFont typeface="Roboto Condensed"/>
              <a:buAutoNum type="arabicPeriod"/>
            </a:pPr>
            <a:r>
              <a:rPr b="1" lang="en-GB" sz="2000">
                <a:solidFill>
                  <a:schemeClr val="lt1"/>
                </a:solidFill>
                <a:latin typeface="Roboto Condensed"/>
                <a:ea typeface="Roboto Condensed"/>
                <a:cs typeface="Roboto Condensed"/>
                <a:sym typeface="Roboto Condensed"/>
              </a:rPr>
              <a:t>Start your timer and observe how the ice melts, </a:t>
            </a:r>
            <a:r>
              <a:rPr b="1" lang="en-GB" sz="2000">
                <a:solidFill>
                  <a:srgbClr val="FFB600"/>
                </a:solidFill>
                <a:latin typeface="Roboto Condensed"/>
                <a:ea typeface="Roboto Condensed"/>
                <a:cs typeface="Roboto Condensed"/>
                <a:sym typeface="Roboto Condensed"/>
              </a:rPr>
              <a:t>recording the time when:</a:t>
            </a:r>
            <a:endParaRPr b="1" sz="2000">
              <a:solidFill>
                <a:srgbClr val="FFB600"/>
              </a:solidFill>
              <a:latin typeface="Roboto Condensed"/>
              <a:ea typeface="Roboto Condensed"/>
              <a:cs typeface="Roboto Condensed"/>
              <a:sym typeface="Roboto Condensed"/>
            </a:endParaRPr>
          </a:p>
          <a:p>
            <a:pPr indent="-355600" lvl="1" marL="914400" marR="0" rtl="0" algn="l">
              <a:spcBef>
                <a:spcPts val="1000"/>
              </a:spcBef>
              <a:spcAft>
                <a:spcPts val="0"/>
              </a:spcAft>
              <a:buClr>
                <a:srgbClr val="FFB600"/>
              </a:buClr>
              <a:buSzPts val="2000"/>
              <a:buFont typeface="Roboto Condensed"/>
              <a:buChar char="○"/>
            </a:pPr>
            <a:r>
              <a:rPr b="1" lang="en-GB" sz="2000">
                <a:solidFill>
                  <a:srgbClr val="FFB600"/>
                </a:solidFill>
                <a:latin typeface="Roboto Condensed"/>
                <a:ea typeface="Roboto Condensed"/>
                <a:cs typeface="Roboto Condensed"/>
                <a:sym typeface="Roboto Condensed"/>
              </a:rPr>
              <a:t>melting begins</a:t>
            </a:r>
            <a:endParaRPr b="1" sz="2000">
              <a:solidFill>
                <a:srgbClr val="FFB600"/>
              </a:solidFill>
              <a:latin typeface="Roboto Condensed"/>
              <a:ea typeface="Roboto Condensed"/>
              <a:cs typeface="Roboto Condensed"/>
              <a:sym typeface="Roboto Condensed"/>
            </a:endParaRPr>
          </a:p>
          <a:p>
            <a:pPr indent="-355600" lvl="1" marL="914400" marR="0" rtl="0" algn="l">
              <a:spcBef>
                <a:spcPts val="1000"/>
              </a:spcBef>
              <a:spcAft>
                <a:spcPts val="0"/>
              </a:spcAft>
              <a:buClr>
                <a:srgbClr val="FFB600"/>
              </a:buClr>
              <a:buSzPts val="2000"/>
              <a:buFont typeface="Roboto Condensed"/>
              <a:buChar char="○"/>
            </a:pPr>
            <a:r>
              <a:rPr b="1" lang="en-GB" sz="2000">
                <a:solidFill>
                  <a:srgbClr val="FFB600"/>
                </a:solidFill>
                <a:latin typeface="Roboto Condensed"/>
                <a:ea typeface="Roboto Condensed"/>
                <a:cs typeface="Roboto Condensed"/>
                <a:sym typeface="Roboto Condensed"/>
              </a:rPr>
              <a:t>a 1 cm puddle forms</a:t>
            </a:r>
            <a:endParaRPr b="1" sz="2000">
              <a:solidFill>
                <a:srgbClr val="FFB600"/>
              </a:solidFill>
              <a:latin typeface="Roboto Condensed"/>
              <a:ea typeface="Roboto Condensed"/>
              <a:cs typeface="Roboto Condensed"/>
              <a:sym typeface="Roboto Condensed"/>
            </a:endParaRPr>
          </a:p>
          <a:p>
            <a:pPr indent="-355600" lvl="1" marL="914400" marR="0" rtl="0" algn="l">
              <a:spcBef>
                <a:spcPts val="1000"/>
              </a:spcBef>
              <a:spcAft>
                <a:spcPts val="0"/>
              </a:spcAft>
              <a:buClr>
                <a:srgbClr val="FFB600"/>
              </a:buClr>
              <a:buSzPts val="2000"/>
              <a:buFont typeface="Roboto Condensed"/>
              <a:buChar char="○"/>
            </a:pPr>
            <a:r>
              <a:rPr b="1" lang="en-GB" sz="2000">
                <a:solidFill>
                  <a:srgbClr val="FFB600"/>
                </a:solidFill>
                <a:latin typeface="Roboto Condensed"/>
                <a:ea typeface="Roboto Condensed"/>
                <a:cs typeface="Roboto Condensed"/>
                <a:sym typeface="Roboto Condensed"/>
              </a:rPr>
              <a:t>the ice fully melts</a:t>
            </a:r>
            <a:endParaRPr b="1" sz="2000">
              <a:solidFill>
                <a:srgbClr val="FFB600"/>
              </a:solidFill>
              <a:latin typeface="Roboto Condensed"/>
              <a:ea typeface="Roboto Condensed"/>
              <a:cs typeface="Roboto Condensed"/>
              <a:sym typeface="Roboto Condensed"/>
            </a:endParaRPr>
          </a:p>
          <a:p>
            <a:pPr indent="-355600" lvl="0" marL="457200" marR="0" rtl="0" algn="l">
              <a:spcBef>
                <a:spcPts val="1000"/>
              </a:spcBef>
              <a:spcAft>
                <a:spcPts val="0"/>
              </a:spcAft>
              <a:buClr>
                <a:schemeClr val="lt1"/>
              </a:buClr>
              <a:buSzPts val="2000"/>
              <a:buFont typeface="Roboto Condensed"/>
              <a:buAutoNum type="arabicPeriod"/>
            </a:pPr>
            <a:r>
              <a:rPr b="1" lang="en-GB" sz="2000">
                <a:solidFill>
                  <a:srgbClr val="FFB600"/>
                </a:solidFill>
                <a:latin typeface="Roboto Condensed"/>
                <a:ea typeface="Roboto Condensed"/>
                <a:cs typeface="Roboto Condensed"/>
                <a:sym typeface="Roboto Condensed"/>
              </a:rPr>
              <a:t>Repeat the test</a:t>
            </a:r>
            <a:r>
              <a:rPr b="1" lang="en-GB" sz="2000">
                <a:solidFill>
                  <a:schemeClr val="lt1"/>
                </a:solidFill>
                <a:latin typeface="Roboto Condensed"/>
                <a:ea typeface="Roboto Condensed"/>
                <a:cs typeface="Roboto Condensed"/>
                <a:sym typeface="Roboto Condensed"/>
              </a:rPr>
              <a:t> for each remaining surface, </a:t>
            </a:r>
            <a:r>
              <a:rPr b="1" lang="en-GB" sz="2000">
                <a:solidFill>
                  <a:srgbClr val="FFB600"/>
                </a:solidFill>
                <a:latin typeface="Roboto Condensed"/>
                <a:ea typeface="Roboto Condensed"/>
                <a:cs typeface="Roboto Condensed"/>
                <a:sym typeface="Roboto Condensed"/>
              </a:rPr>
              <a:t>keeping all other </a:t>
            </a:r>
            <a:r>
              <a:rPr b="1" lang="en-GB" sz="2000">
                <a:solidFill>
                  <a:srgbClr val="FFB600"/>
                </a:solidFill>
                <a:latin typeface="Roboto Condensed"/>
                <a:ea typeface="Roboto Condensed"/>
                <a:cs typeface="Roboto Condensed"/>
                <a:sym typeface="Roboto Condensed"/>
              </a:rPr>
              <a:t>c</a:t>
            </a:r>
            <a:r>
              <a:rPr b="1" lang="en-GB" sz="2000">
                <a:solidFill>
                  <a:srgbClr val="FFB600"/>
                </a:solidFill>
                <a:latin typeface="Roboto Condensed"/>
                <a:ea typeface="Roboto Condensed"/>
                <a:cs typeface="Roboto Condensed"/>
                <a:sym typeface="Roboto Condensed"/>
              </a:rPr>
              <a:t>onditions</a:t>
            </a:r>
            <a:br>
              <a:rPr b="1" lang="en-GB" sz="2000">
                <a:solidFill>
                  <a:srgbClr val="FFB600"/>
                </a:solidFill>
                <a:latin typeface="Roboto Condensed"/>
                <a:ea typeface="Roboto Condensed"/>
                <a:cs typeface="Roboto Condensed"/>
                <a:sym typeface="Roboto Condensed"/>
              </a:rPr>
            </a:br>
            <a:r>
              <a:rPr b="1" lang="en-GB" sz="2000">
                <a:solidFill>
                  <a:srgbClr val="FFB600"/>
                </a:solidFill>
                <a:latin typeface="Roboto Condensed"/>
                <a:ea typeface="Roboto Condensed"/>
                <a:cs typeface="Roboto Condensed"/>
                <a:sym typeface="Roboto Condensed"/>
              </a:rPr>
              <a:t>the same</a:t>
            </a:r>
            <a:endParaRPr b="1" sz="2000">
              <a:solidFill>
                <a:srgbClr val="FFB600"/>
              </a:solidFill>
              <a:latin typeface="Roboto Condensed"/>
              <a:ea typeface="Roboto Condensed"/>
              <a:cs typeface="Roboto Condensed"/>
              <a:sym typeface="Roboto Condensed"/>
            </a:endParaRPr>
          </a:p>
        </p:txBody>
      </p:sp>
      <p:sp>
        <p:nvSpPr>
          <p:cNvPr id="199" name="Google Shape;199;p27"/>
          <p:cNvSpPr/>
          <p:nvPr/>
        </p:nvSpPr>
        <p:spPr>
          <a:xfrm>
            <a:off x="7856798" y="117339"/>
            <a:ext cx="1062900" cy="892200"/>
          </a:xfrm>
          <a:prstGeom prst="rect">
            <a:avLst/>
          </a:prstGeom>
          <a:solidFill>
            <a:srgbClr val="000000"/>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GB"/>
              <a:t>v</a:t>
            </a:r>
            <a:endParaRPr/>
          </a:p>
        </p:txBody>
      </p:sp>
      <p:pic>
        <p:nvPicPr>
          <p:cNvPr id="200" name="Google Shape;200;p27"/>
          <p:cNvPicPr preferRelativeResize="0"/>
          <p:nvPr/>
        </p:nvPicPr>
        <p:blipFill rotWithShape="1">
          <a:blip r:embed="rId3">
            <a:alphaModFix/>
          </a:blip>
          <a:srcRect b="0" l="52575" r="0" t="0"/>
          <a:stretch/>
        </p:blipFill>
        <p:spPr>
          <a:xfrm>
            <a:off x="8091874" y="163914"/>
            <a:ext cx="827827" cy="507150"/>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4" name="Shape 204"/>
        <p:cNvGrpSpPr/>
        <p:nvPr/>
      </p:nvGrpSpPr>
      <p:grpSpPr>
        <a:xfrm>
          <a:off x="0" y="0"/>
          <a:ext cx="0" cy="0"/>
          <a:chOff x="0" y="0"/>
          <a:chExt cx="0" cy="0"/>
        </a:xfrm>
      </p:grpSpPr>
      <p:pic>
        <p:nvPicPr>
          <p:cNvPr descr="High angle above top view cropped collar profession occupation lady in her formalwear shirt she sit desk in light loft interior inspect read prepare analyzing expertise technical property draw (provided by Getty Images)" id="205" name="Google Shape;205;p28"/>
          <p:cNvPicPr preferRelativeResize="0"/>
          <p:nvPr/>
        </p:nvPicPr>
        <p:blipFill rotWithShape="1">
          <a:blip r:embed="rId3">
            <a:alphaModFix/>
          </a:blip>
          <a:srcRect b="0" l="0" r="17831" t="0"/>
          <a:stretch/>
        </p:blipFill>
        <p:spPr>
          <a:xfrm>
            <a:off x="3368100" y="0"/>
            <a:ext cx="6341448" cy="5143501"/>
          </a:xfrm>
          <a:prstGeom prst="rect">
            <a:avLst/>
          </a:prstGeom>
          <a:noFill/>
          <a:ln>
            <a:noFill/>
          </a:ln>
        </p:spPr>
      </p:pic>
      <p:pic>
        <p:nvPicPr>
          <p:cNvPr id="206" name="Google Shape;206;p28" title="Right side Slide template.png"/>
          <p:cNvPicPr preferRelativeResize="0"/>
          <p:nvPr/>
        </p:nvPicPr>
        <p:blipFill>
          <a:blip r:embed="rId4">
            <a:alphaModFix/>
          </a:blip>
          <a:stretch>
            <a:fillRect/>
          </a:stretch>
        </p:blipFill>
        <p:spPr>
          <a:xfrm>
            <a:off x="0" y="0"/>
            <a:ext cx="8599726" cy="5143501"/>
          </a:xfrm>
          <a:prstGeom prst="rect">
            <a:avLst/>
          </a:prstGeom>
          <a:noFill/>
          <a:ln>
            <a:noFill/>
          </a:ln>
        </p:spPr>
      </p:pic>
      <p:sp>
        <p:nvSpPr>
          <p:cNvPr id="207" name="Google Shape;207;p28"/>
          <p:cNvSpPr/>
          <p:nvPr/>
        </p:nvSpPr>
        <p:spPr>
          <a:xfrm>
            <a:off x="0" y="4400800"/>
            <a:ext cx="1121400" cy="742800"/>
          </a:xfrm>
          <a:prstGeom prst="rect">
            <a:avLst/>
          </a:prstGeom>
          <a:solidFill>
            <a:srgbClr val="000000"/>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GB"/>
              <a:t>v</a:t>
            </a:r>
            <a:endParaRPr/>
          </a:p>
        </p:txBody>
      </p:sp>
      <p:pic>
        <p:nvPicPr>
          <p:cNvPr id="208" name="Google Shape;208;p28"/>
          <p:cNvPicPr preferRelativeResize="0"/>
          <p:nvPr/>
        </p:nvPicPr>
        <p:blipFill rotWithShape="1">
          <a:blip r:embed="rId5">
            <a:alphaModFix/>
          </a:blip>
          <a:srcRect b="0" l="52575" r="0" t="0"/>
          <a:stretch/>
        </p:blipFill>
        <p:spPr>
          <a:xfrm>
            <a:off x="8091874" y="163914"/>
            <a:ext cx="827827" cy="507150"/>
          </a:xfrm>
          <a:prstGeom prst="rect">
            <a:avLst/>
          </a:prstGeom>
          <a:noFill/>
          <a:ln>
            <a:noFill/>
          </a:ln>
        </p:spPr>
      </p:pic>
      <p:sp>
        <p:nvSpPr>
          <p:cNvPr id="209" name="Google Shape;209;p28"/>
          <p:cNvSpPr txBox="1"/>
          <p:nvPr/>
        </p:nvSpPr>
        <p:spPr>
          <a:xfrm>
            <a:off x="372750" y="1783985"/>
            <a:ext cx="5144100" cy="2439600"/>
          </a:xfrm>
          <a:prstGeom prst="rect">
            <a:avLst/>
          </a:prstGeom>
          <a:noFill/>
          <a:ln>
            <a:noFill/>
          </a:ln>
        </p:spPr>
        <p:txBody>
          <a:bodyPr anchorCtr="0" anchor="t" bIns="34275" lIns="68575" spcFirstLastPara="1" rIns="68575" wrap="square" tIns="34275">
            <a:spAutoFit/>
          </a:bodyPr>
          <a:lstStyle/>
          <a:p>
            <a:pPr indent="0" lvl="0" marL="0" rtl="0" algn="l">
              <a:spcBef>
                <a:spcPts val="1000"/>
              </a:spcBef>
              <a:spcAft>
                <a:spcPts val="0"/>
              </a:spcAft>
              <a:buClr>
                <a:schemeClr val="dk1"/>
              </a:buClr>
              <a:buSzPts val="1100"/>
              <a:buFont typeface="Arial"/>
              <a:buNone/>
            </a:pPr>
            <a:r>
              <a:rPr b="1" lang="en-GB" sz="2200">
                <a:solidFill>
                  <a:srgbClr val="FFB600"/>
                </a:solidFill>
                <a:latin typeface="Roboto Condensed"/>
                <a:ea typeface="Roboto Condensed"/>
                <a:cs typeface="Roboto Condensed"/>
                <a:sym typeface="Roboto Condensed"/>
              </a:rPr>
              <a:t>Develop a council submission proposing ways to cool and improve a local urban area</a:t>
            </a:r>
            <a:endParaRPr b="1" sz="2200">
              <a:solidFill>
                <a:srgbClr val="FFB600"/>
              </a:solidFill>
              <a:latin typeface="Roboto Condensed"/>
              <a:ea typeface="Roboto Condensed"/>
              <a:cs typeface="Roboto Condensed"/>
              <a:sym typeface="Roboto Condensed"/>
            </a:endParaRPr>
          </a:p>
          <a:p>
            <a:pPr indent="0" lvl="0" marL="0" rtl="0" algn="l">
              <a:spcBef>
                <a:spcPts val="0"/>
              </a:spcBef>
              <a:spcAft>
                <a:spcPts val="0"/>
              </a:spcAft>
              <a:buClr>
                <a:schemeClr val="dk1"/>
              </a:buClr>
              <a:buSzPts val="1100"/>
              <a:buFont typeface="Arial"/>
              <a:buNone/>
            </a:pPr>
            <a:r>
              <a:t/>
            </a:r>
            <a:endParaRPr b="1" sz="2200">
              <a:solidFill>
                <a:schemeClr val="lt1"/>
              </a:solidFill>
              <a:latin typeface="Roboto Condensed"/>
              <a:ea typeface="Roboto Condensed"/>
              <a:cs typeface="Roboto Condensed"/>
              <a:sym typeface="Roboto Condensed"/>
            </a:endParaRPr>
          </a:p>
          <a:p>
            <a:pPr indent="0" lvl="0" marL="0" rtl="0" algn="l">
              <a:spcBef>
                <a:spcPts val="0"/>
              </a:spcBef>
              <a:spcAft>
                <a:spcPts val="0"/>
              </a:spcAft>
              <a:buClr>
                <a:schemeClr val="dk1"/>
              </a:buClr>
              <a:buSzPts val="1100"/>
              <a:buFont typeface="Arial"/>
              <a:buNone/>
            </a:pPr>
            <a:r>
              <a:rPr b="1" lang="en-GB" sz="2200">
                <a:solidFill>
                  <a:schemeClr val="lt1"/>
                </a:solidFill>
                <a:latin typeface="Roboto Condensed"/>
                <a:ea typeface="Roboto Condensed"/>
                <a:cs typeface="Roboto Condensed"/>
                <a:sym typeface="Roboto Condensed"/>
              </a:rPr>
              <a:t>Use your </a:t>
            </a:r>
            <a:r>
              <a:rPr b="1" lang="en-GB" sz="2200">
                <a:solidFill>
                  <a:srgbClr val="FFB600"/>
                </a:solidFill>
                <a:latin typeface="Roboto Condensed"/>
                <a:ea typeface="Roboto Condensed"/>
                <a:cs typeface="Roboto Condensed"/>
                <a:sym typeface="Roboto Condensed"/>
              </a:rPr>
              <a:t>area map and personas</a:t>
            </a:r>
            <a:r>
              <a:rPr b="1" lang="en-GB" sz="2200">
                <a:solidFill>
                  <a:schemeClr val="lt1"/>
                </a:solidFill>
                <a:latin typeface="Roboto Condensed"/>
                <a:ea typeface="Roboto Condensed"/>
                <a:cs typeface="Roboto Condensed"/>
                <a:sym typeface="Roboto Condensed"/>
              </a:rPr>
              <a:t> to guide your recommendations, focusing on designs that </a:t>
            </a:r>
            <a:r>
              <a:rPr b="1" lang="en-GB" sz="2200">
                <a:solidFill>
                  <a:srgbClr val="FFB600"/>
                </a:solidFill>
                <a:latin typeface="Roboto Condensed"/>
                <a:ea typeface="Roboto Condensed"/>
                <a:cs typeface="Roboto Condensed"/>
                <a:sym typeface="Roboto Condensed"/>
              </a:rPr>
              <a:t>balance function, sustainability, and community comfort</a:t>
            </a:r>
            <a:endParaRPr b="1" sz="2200">
              <a:solidFill>
                <a:srgbClr val="FFB600"/>
              </a:solidFill>
              <a:latin typeface="Roboto Condensed"/>
              <a:ea typeface="Roboto Condensed"/>
              <a:cs typeface="Roboto Condensed"/>
              <a:sym typeface="Roboto Condensed"/>
            </a:endParaRPr>
          </a:p>
        </p:txBody>
      </p:sp>
      <p:sp>
        <p:nvSpPr>
          <p:cNvPr id="210" name="Google Shape;210;p28"/>
          <p:cNvSpPr txBox="1"/>
          <p:nvPr/>
        </p:nvSpPr>
        <p:spPr>
          <a:xfrm>
            <a:off x="338250" y="368515"/>
            <a:ext cx="5213100" cy="1233000"/>
          </a:xfrm>
          <a:prstGeom prst="rect">
            <a:avLst/>
          </a:prstGeom>
          <a:noFill/>
          <a:ln>
            <a:noFill/>
          </a:ln>
        </p:spPr>
        <p:txBody>
          <a:bodyPr anchorCtr="0" anchor="t" bIns="34275" lIns="68575" spcFirstLastPara="1" rIns="68575" wrap="square" tIns="34275">
            <a:spAutoFit/>
          </a:bodyPr>
          <a:lstStyle/>
          <a:p>
            <a:pPr indent="0" lvl="0" marL="0" marR="0" rtl="0" algn="l">
              <a:lnSpc>
                <a:spcPct val="90000"/>
              </a:lnSpc>
              <a:spcBef>
                <a:spcPts val="0"/>
              </a:spcBef>
              <a:spcAft>
                <a:spcPts val="0"/>
              </a:spcAft>
              <a:buClr>
                <a:srgbClr val="000000"/>
              </a:buClr>
              <a:buFont typeface="Arial"/>
              <a:buNone/>
            </a:pPr>
            <a:r>
              <a:rPr b="1" lang="en-GB" sz="4200">
                <a:solidFill>
                  <a:srgbClr val="FFB600"/>
                </a:solidFill>
                <a:latin typeface="Roboto Condensed"/>
                <a:ea typeface="Roboto Condensed"/>
                <a:cs typeface="Roboto Condensed"/>
                <a:sym typeface="Roboto Condensed"/>
              </a:rPr>
              <a:t>ACTIVITY pt.2:</a:t>
            </a:r>
            <a:r>
              <a:rPr b="1" lang="en-GB" sz="4200">
                <a:solidFill>
                  <a:srgbClr val="B6DE10"/>
                </a:solidFill>
                <a:latin typeface="Roboto Condensed"/>
                <a:ea typeface="Roboto Condensed"/>
                <a:cs typeface="Roboto Condensed"/>
                <a:sym typeface="Roboto Condensed"/>
              </a:rPr>
              <a:t> </a:t>
            </a:r>
            <a:endParaRPr b="1" sz="4200">
              <a:solidFill>
                <a:srgbClr val="B6DE10"/>
              </a:solidFill>
              <a:latin typeface="Roboto Condensed"/>
              <a:ea typeface="Roboto Condensed"/>
              <a:cs typeface="Roboto Condensed"/>
              <a:sym typeface="Roboto Condensed"/>
            </a:endParaRPr>
          </a:p>
          <a:p>
            <a:pPr indent="0" lvl="0" marL="0" marR="0" rtl="0" algn="l">
              <a:lnSpc>
                <a:spcPct val="90000"/>
              </a:lnSpc>
              <a:spcBef>
                <a:spcPts val="0"/>
              </a:spcBef>
              <a:spcAft>
                <a:spcPts val="0"/>
              </a:spcAft>
              <a:buClr>
                <a:srgbClr val="000000"/>
              </a:buClr>
              <a:buFont typeface="Arial"/>
              <a:buNone/>
            </a:pPr>
            <a:r>
              <a:rPr b="1" lang="en-GB" sz="4200">
                <a:solidFill>
                  <a:srgbClr val="FFFFFF"/>
                </a:solidFill>
                <a:latin typeface="Roboto Condensed"/>
                <a:ea typeface="Roboto Condensed"/>
                <a:cs typeface="Roboto Condensed"/>
                <a:sym typeface="Roboto Condensed"/>
              </a:rPr>
              <a:t>COOLER </a:t>
            </a:r>
            <a:r>
              <a:rPr b="1" lang="en-GB" sz="4200">
                <a:solidFill>
                  <a:srgbClr val="FFFFFF"/>
                </a:solidFill>
                <a:latin typeface="Roboto Condensed"/>
                <a:ea typeface="Roboto Condensed"/>
                <a:cs typeface="Roboto Condensed"/>
                <a:sym typeface="Roboto Condensed"/>
              </a:rPr>
              <a:t>COMMUNITIES</a:t>
            </a:r>
            <a:r>
              <a:rPr b="1" lang="en-GB" sz="4200">
                <a:solidFill>
                  <a:srgbClr val="FFFFFF"/>
                </a:solidFill>
                <a:latin typeface="Roboto Condensed"/>
                <a:ea typeface="Roboto Condensed"/>
                <a:cs typeface="Roboto Condensed"/>
                <a:sym typeface="Roboto Condensed"/>
              </a:rPr>
              <a:t> </a:t>
            </a:r>
            <a:endParaRPr b="1" sz="4200">
              <a:solidFill>
                <a:srgbClr val="FFFFFF"/>
              </a:solidFill>
              <a:latin typeface="Roboto Condensed"/>
              <a:ea typeface="Roboto Condensed"/>
              <a:cs typeface="Roboto Condensed"/>
              <a:sym typeface="Roboto Condensed"/>
            </a:endParaRPr>
          </a:p>
        </p:txBody>
      </p:sp>
      <p:sp>
        <p:nvSpPr>
          <p:cNvPr id="211" name="Google Shape;211;p28"/>
          <p:cNvSpPr txBox="1"/>
          <p:nvPr/>
        </p:nvSpPr>
        <p:spPr>
          <a:xfrm>
            <a:off x="52387" y="4734876"/>
            <a:ext cx="1753200" cy="386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GB" sz="1200">
                <a:solidFill>
                  <a:srgbClr val="999999"/>
                </a:solidFill>
                <a:latin typeface="Roboto Condensed"/>
                <a:ea typeface="Roboto Condensed"/>
                <a:cs typeface="Roboto Condensed"/>
                <a:sym typeface="Roboto Condensed"/>
              </a:rPr>
              <a:t>Activity introduction </a:t>
            </a:r>
            <a:endParaRPr sz="1200">
              <a:solidFill>
                <a:srgbClr val="999999"/>
              </a:solidFill>
              <a:latin typeface="Roboto Condensed"/>
              <a:ea typeface="Roboto Condensed"/>
              <a:cs typeface="Roboto Condensed"/>
              <a:sym typeface="Roboto Condensed"/>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5" name="Shape 215"/>
        <p:cNvGrpSpPr/>
        <p:nvPr/>
      </p:nvGrpSpPr>
      <p:grpSpPr>
        <a:xfrm>
          <a:off x="0" y="0"/>
          <a:ext cx="0" cy="0"/>
          <a:chOff x="0" y="0"/>
          <a:chExt cx="0" cy="0"/>
        </a:xfrm>
      </p:grpSpPr>
      <p:sp>
        <p:nvSpPr>
          <p:cNvPr id="216" name="Google Shape;216;p29"/>
          <p:cNvSpPr/>
          <p:nvPr/>
        </p:nvSpPr>
        <p:spPr>
          <a:xfrm>
            <a:off x="0" y="4400800"/>
            <a:ext cx="1121400" cy="742800"/>
          </a:xfrm>
          <a:prstGeom prst="rect">
            <a:avLst/>
          </a:prstGeom>
          <a:solidFill>
            <a:srgbClr val="000000"/>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GB"/>
              <a:t>v</a:t>
            </a:r>
            <a:endParaRPr/>
          </a:p>
        </p:txBody>
      </p:sp>
      <p:sp>
        <p:nvSpPr>
          <p:cNvPr id="217" name="Google Shape;217;p29"/>
          <p:cNvSpPr txBox="1"/>
          <p:nvPr/>
        </p:nvSpPr>
        <p:spPr>
          <a:xfrm>
            <a:off x="52387" y="4734876"/>
            <a:ext cx="1753200" cy="386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GB" sz="1200">
                <a:solidFill>
                  <a:srgbClr val="999999"/>
                </a:solidFill>
                <a:latin typeface="Roboto Condensed"/>
                <a:ea typeface="Roboto Condensed"/>
                <a:cs typeface="Roboto Condensed"/>
                <a:sym typeface="Roboto Condensed"/>
              </a:rPr>
              <a:t>Activity instructions</a:t>
            </a:r>
            <a:endParaRPr sz="1200">
              <a:solidFill>
                <a:srgbClr val="999999"/>
              </a:solidFill>
              <a:latin typeface="Roboto Condensed"/>
              <a:ea typeface="Roboto Condensed"/>
              <a:cs typeface="Roboto Condensed"/>
              <a:sym typeface="Roboto Condensed"/>
            </a:endParaRPr>
          </a:p>
        </p:txBody>
      </p:sp>
      <p:sp>
        <p:nvSpPr>
          <p:cNvPr id="218" name="Google Shape;218;p29"/>
          <p:cNvSpPr txBox="1"/>
          <p:nvPr/>
        </p:nvSpPr>
        <p:spPr>
          <a:xfrm>
            <a:off x="256125" y="270795"/>
            <a:ext cx="6601500" cy="651000"/>
          </a:xfrm>
          <a:prstGeom prst="rect">
            <a:avLst/>
          </a:prstGeom>
          <a:noFill/>
          <a:ln>
            <a:noFill/>
          </a:ln>
        </p:spPr>
        <p:txBody>
          <a:bodyPr anchorCtr="0" anchor="t" bIns="34275" lIns="68575" spcFirstLastPara="1" rIns="68575" wrap="square" tIns="34275">
            <a:spAutoFit/>
          </a:bodyPr>
          <a:lstStyle/>
          <a:p>
            <a:pPr indent="0" lvl="0" marL="0" marR="0" rtl="0" algn="l">
              <a:lnSpc>
                <a:spcPct val="90000"/>
              </a:lnSpc>
              <a:spcBef>
                <a:spcPts val="0"/>
              </a:spcBef>
              <a:spcAft>
                <a:spcPts val="0"/>
              </a:spcAft>
              <a:buNone/>
            </a:pPr>
            <a:r>
              <a:rPr b="1" lang="en-GB" sz="4200">
                <a:solidFill>
                  <a:schemeClr val="lt1"/>
                </a:solidFill>
                <a:latin typeface="Roboto Condensed"/>
                <a:ea typeface="Roboto Condensed"/>
                <a:cs typeface="Roboto Condensed"/>
                <a:sym typeface="Roboto Condensed"/>
              </a:rPr>
              <a:t>SUBMISSION</a:t>
            </a:r>
            <a:r>
              <a:rPr b="1" lang="en-GB" sz="4200">
                <a:solidFill>
                  <a:schemeClr val="lt1"/>
                </a:solidFill>
                <a:latin typeface="Roboto Condensed"/>
                <a:ea typeface="Roboto Condensed"/>
                <a:cs typeface="Roboto Condensed"/>
                <a:sym typeface="Roboto Condensed"/>
              </a:rPr>
              <a:t> </a:t>
            </a:r>
            <a:r>
              <a:rPr b="1" lang="en-GB" sz="4200">
                <a:solidFill>
                  <a:srgbClr val="FFB600"/>
                </a:solidFill>
                <a:latin typeface="Roboto Condensed"/>
                <a:ea typeface="Roboto Condensed"/>
                <a:cs typeface="Roboto Condensed"/>
                <a:sym typeface="Roboto Condensed"/>
              </a:rPr>
              <a:t>SUMMARY</a:t>
            </a:r>
            <a:endParaRPr b="1" sz="4200">
              <a:solidFill>
                <a:schemeClr val="lt1"/>
              </a:solidFill>
              <a:latin typeface="Roboto Condensed"/>
              <a:ea typeface="Roboto Condensed"/>
              <a:cs typeface="Roboto Condensed"/>
              <a:sym typeface="Roboto Condensed"/>
            </a:endParaRPr>
          </a:p>
        </p:txBody>
      </p:sp>
      <p:sp>
        <p:nvSpPr>
          <p:cNvPr id="219" name="Google Shape;219;p29"/>
          <p:cNvSpPr txBox="1"/>
          <p:nvPr/>
        </p:nvSpPr>
        <p:spPr>
          <a:xfrm>
            <a:off x="256125" y="995438"/>
            <a:ext cx="8805900" cy="3588900"/>
          </a:xfrm>
          <a:prstGeom prst="rect">
            <a:avLst/>
          </a:prstGeom>
          <a:noFill/>
          <a:ln>
            <a:noFill/>
          </a:ln>
        </p:spPr>
        <p:txBody>
          <a:bodyPr anchorCtr="0" anchor="t" bIns="34275" lIns="68575" spcFirstLastPara="1" rIns="68575" wrap="square" tIns="34275">
            <a:spAutoFit/>
          </a:bodyPr>
          <a:lstStyle/>
          <a:p>
            <a:pPr indent="0" lvl="0" marL="0" marR="0" rtl="0" algn="l">
              <a:lnSpc>
                <a:spcPct val="150000"/>
              </a:lnSpc>
              <a:spcBef>
                <a:spcPts val="1000"/>
              </a:spcBef>
              <a:spcAft>
                <a:spcPts val="0"/>
              </a:spcAft>
              <a:buNone/>
            </a:pPr>
            <a:r>
              <a:rPr b="1" lang="en-GB" sz="2200">
                <a:solidFill>
                  <a:srgbClr val="FFB600"/>
                </a:solidFill>
                <a:latin typeface="Roboto Condensed"/>
                <a:ea typeface="Roboto Condensed"/>
                <a:cs typeface="Roboto Condensed"/>
                <a:sym typeface="Roboto Condensed"/>
              </a:rPr>
              <a:t>Site &amp; Issue –</a:t>
            </a:r>
            <a:r>
              <a:rPr b="1" lang="en-GB" sz="2200">
                <a:solidFill>
                  <a:schemeClr val="lt1"/>
                </a:solidFill>
                <a:latin typeface="Roboto Condensed"/>
                <a:ea typeface="Roboto Condensed"/>
                <a:cs typeface="Roboto Condensed"/>
                <a:sym typeface="Roboto Condensed"/>
              </a:rPr>
              <a:t> Describe your assigned area and the main heat problem</a:t>
            </a:r>
            <a:endParaRPr b="1" sz="2200">
              <a:solidFill>
                <a:schemeClr val="lt1"/>
              </a:solidFill>
              <a:latin typeface="Roboto Condensed"/>
              <a:ea typeface="Roboto Condensed"/>
              <a:cs typeface="Roboto Condensed"/>
              <a:sym typeface="Roboto Condensed"/>
            </a:endParaRPr>
          </a:p>
          <a:p>
            <a:pPr indent="0" lvl="0" marL="0" marR="0" rtl="0" algn="l">
              <a:lnSpc>
                <a:spcPct val="150000"/>
              </a:lnSpc>
              <a:spcBef>
                <a:spcPts val="1000"/>
              </a:spcBef>
              <a:spcAft>
                <a:spcPts val="0"/>
              </a:spcAft>
              <a:buNone/>
            </a:pPr>
            <a:r>
              <a:rPr b="1" lang="en-GB" sz="2200">
                <a:solidFill>
                  <a:srgbClr val="FFB600"/>
                </a:solidFill>
                <a:latin typeface="Roboto Condensed"/>
                <a:ea typeface="Roboto Condensed"/>
                <a:cs typeface="Roboto Condensed"/>
                <a:sym typeface="Roboto Condensed"/>
              </a:rPr>
              <a:t>Evidence – </a:t>
            </a:r>
            <a:r>
              <a:rPr b="1" lang="en-GB" sz="2200">
                <a:solidFill>
                  <a:schemeClr val="lt1"/>
                </a:solidFill>
                <a:latin typeface="Roboto Condensed"/>
                <a:ea typeface="Roboto Condensed"/>
                <a:cs typeface="Roboto Condensed"/>
                <a:sym typeface="Roboto Condensed"/>
              </a:rPr>
              <a:t>Add your ice-melt test results and graph to show what you found</a:t>
            </a:r>
            <a:endParaRPr b="1" sz="2200">
              <a:solidFill>
                <a:schemeClr val="lt1"/>
              </a:solidFill>
              <a:latin typeface="Roboto Condensed"/>
              <a:ea typeface="Roboto Condensed"/>
              <a:cs typeface="Roboto Condensed"/>
              <a:sym typeface="Roboto Condensed"/>
            </a:endParaRPr>
          </a:p>
          <a:p>
            <a:pPr indent="0" lvl="0" marL="0" marR="0" rtl="0" algn="l">
              <a:lnSpc>
                <a:spcPct val="150000"/>
              </a:lnSpc>
              <a:spcBef>
                <a:spcPts val="1000"/>
              </a:spcBef>
              <a:spcAft>
                <a:spcPts val="0"/>
              </a:spcAft>
              <a:buNone/>
            </a:pPr>
            <a:r>
              <a:rPr b="1" lang="en-GB" sz="2200">
                <a:solidFill>
                  <a:srgbClr val="FFB600"/>
                </a:solidFill>
                <a:latin typeface="Roboto Condensed"/>
                <a:ea typeface="Roboto Condensed"/>
                <a:cs typeface="Roboto Condensed"/>
                <a:sym typeface="Roboto Condensed"/>
              </a:rPr>
              <a:t>Recommendations – </a:t>
            </a:r>
            <a:r>
              <a:rPr b="1" lang="en-GB" sz="2200">
                <a:solidFill>
                  <a:schemeClr val="lt1"/>
                </a:solidFill>
                <a:latin typeface="Roboto Condensed"/>
                <a:ea typeface="Roboto Condensed"/>
                <a:cs typeface="Roboto Condensed"/>
                <a:sym typeface="Roboto Condensed"/>
              </a:rPr>
              <a:t>Suggest 3–5 practical design actions to reduce heat</a:t>
            </a:r>
            <a:endParaRPr b="1" sz="2200">
              <a:solidFill>
                <a:schemeClr val="lt1"/>
              </a:solidFill>
              <a:latin typeface="Roboto Condensed"/>
              <a:ea typeface="Roboto Condensed"/>
              <a:cs typeface="Roboto Condensed"/>
              <a:sym typeface="Roboto Condensed"/>
            </a:endParaRPr>
          </a:p>
          <a:p>
            <a:pPr indent="0" lvl="0" marL="0" marR="0" rtl="0" algn="l">
              <a:lnSpc>
                <a:spcPct val="150000"/>
              </a:lnSpc>
              <a:spcBef>
                <a:spcPts val="1000"/>
              </a:spcBef>
              <a:spcAft>
                <a:spcPts val="0"/>
              </a:spcAft>
              <a:buNone/>
            </a:pPr>
            <a:r>
              <a:rPr b="1" lang="en-GB" sz="2200">
                <a:solidFill>
                  <a:srgbClr val="FFB600"/>
                </a:solidFill>
                <a:latin typeface="Roboto Condensed"/>
                <a:ea typeface="Roboto Condensed"/>
                <a:cs typeface="Roboto Condensed"/>
                <a:sym typeface="Roboto Condensed"/>
              </a:rPr>
              <a:t>Stakeholder Impact – </a:t>
            </a:r>
            <a:r>
              <a:rPr b="1" lang="en-GB" sz="2200">
                <a:solidFill>
                  <a:schemeClr val="lt1"/>
                </a:solidFill>
                <a:latin typeface="Roboto Condensed"/>
                <a:ea typeface="Roboto Condensed"/>
                <a:cs typeface="Roboto Condensed"/>
                <a:sym typeface="Roboto Condensed"/>
              </a:rPr>
              <a:t>Explain who benefits and how (</a:t>
            </a:r>
            <a:r>
              <a:rPr b="1" lang="en-GB" sz="2200">
                <a:solidFill>
                  <a:schemeClr val="lt1"/>
                </a:solidFill>
                <a:latin typeface="Roboto Condensed"/>
                <a:ea typeface="Roboto Condensed"/>
                <a:cs typeface="Roboto Condensed"/>
                <a:sym typeface="Roboto Condensed"/>
              </a:rPr>
              <a:t>using</a:t>
            </a:r>
            <a:r>
              <a:rPr b="1" lang="en-GB" sz="2200">
                <a:solidFill>
                  <a:schemeClr val="lt1"/>
                </a:solidFill>
                <a:latin typeface="Roboto Condensed"/>
                <a:ea typeface="Roboto Condensed"/>
                <a:cs typeface="Roboto Condensed"/>
                <a:sym typeface="Roboto Condensed"/>
              </a:rPr>
              <a:t> your personas)</a:t>
            </a:r>
            <a:endParaRPr b="1" sz="2200">
              <a:solidFill>
                <a:schemeClr val="lt1"/>
              </a:solidFill>
              <a:latin typeface="Roboto Condensed"/>
              <a:ea typeface="Roboto Condensed"/>
              <a:cs typeface="Roboto Condensed"/>
              <a:sym typeface="Roboto Condensed"/>
            </a:endParaRPr>
          </a:p>
          <a:p>
            <a:pPr indent="0" lvl="0" marL="0" marR="0" rtl="0" algn="l">
              <a:lnSpc>
                <a:spcPct val="150000"/>
              </a:lnSpc>
              <a:spcBef>
                <a:spcPts val="1000"/>
              </a:spcBef>
              <a:spcAft>
                <a:spcPts val="0"/>
              </a:spcAft>
              <a:buNone/>
            </a:pPr>
            <a:r>
              <a:rPr b="1" lang="en-GB" sz="2200">
                <a:solidFill>
                  <a:srgbClr val="FFB600"/>
                </a:solidFill>
                <a:latin typeface="Roboto Condensed"/>
                <a:ea typeface="Roboto Condensed"/>
                <a:cs typeface="Roboto Condensed"/>
                <a:sym typeface="Roboto Condensed"/>
              </a:rPr>
              <a:t>Call to Action – </a:t>
            </a:r>
            <a:r>
              <a:rPr b="1" lang="en-GB" sz="2200">
                <a:solidFill>
                  <a:schemeClr val="lt1"/>
                </a:solidFill>
                <a:latin typeface="Roboto Condensed"/>
                <a:ea typeface="Roboto Condensed"/>
                <a:cs typeface="Roboto Condensed"/>
                <a:sym typeface="Roboto Condensed"/>
              </a:rPr>
              <a:t>End with a persuasive plea asking Council to adopt your plan</a:t>
            </a:r>
            <a:endParaRPr b="1" sz="2200">
              <a:solidFill>
                <a:schemeClr val="lt1"/>
              </a:solidFill>
              <a:latin typeface="Roboto Condensed"/>
              <a:ea typeface="Roboto Condensed"/>
              <a:cs typeface="Roboto Condensed"/>
              <a:sym typeface="Roboto Condensed"/>
            </a:endParaRPr>
          </a:p>
          <a:p>
            <a:pPr indent="0" lvl="0" marL="0" marR="0" rtl="0" algn="l">
              <a:lnSpc>
                <a:spcPct val="150000"/>
              </a:lnSpc>
              <a:spcBef>
                <a:spcPts val="1000"/>
              </a:spcBef>
              <a:spcAft>
                <a:spcPts val="0"/>
              </a:spcAft>
              <a:buNone/>
            </a:pPr>
            <a:r>
              <a:rPr b="1" lang="en-GB" sz="2200">
                <a:solidFill>
                  <a:srgbClr val="FFB600"/>
                </a:solidFill>
                <a:latin typeface="Roboto Condensed"/>
                <a:ea typeface="Roboto Condensed"/>
                <a:cs typeface="Roboto Condensed"/>
                <a:sym typeface="Roboto Condensed"/>
              </a:rPr>
              <a:t>Attach –</a:t>
            </a:r>
            <a:r>
              <a:rPr b="1" lang="en-GB" sz="2200">
                <a:solidFill>
                  <a:schemeClr val="lt1"/>
                </a:solidFill>
                <a:latin typeface="Roboto Condensed"/>
                <a:ea typeface="Roboto Condensed"/>
                <a:cs typeface="Roboto Condensed"/>
                <a:sym typeface="Roboto Condensed"/>
              </a:rPr>
              <a:t> Include your A3 redesign plan of the area</a:t>
            </a:r>
            <a:endParaRPr b="1" sz="2200">
              <a:solidFill>
                <a:schemeClr val="lt1"/>
              </a:solidFill>
              <a:latin typeface="Roboto Condensed"/>
              <a:ea typeface="Roboto Condensed"/>
              <a:cs typeface="Roboto Condensed"/>
              <a:sym typeface="Roboto Condensed"/>
            </a:endParaRPr>
          </a:p>
        </p:txBody>
      </p:sp>
      <p:sp>
        <p:nvSpPr>
          <p:cNvPr id="220" name="Google Shape;220;p29"/>
          <p:cNvSpPr/>
          <p:nvPr/>
        </p:nvSpPr>
        <p:spPr>
          <a:xfrm>
            <a:off x="7856798" y="117339"/>
            <a:ext cx="1062900" cy="892200"/>
          </a:xfrm>
          <a:prstGeom prst="rect">
            <a:avLst/>
          </a:prstGeom>
          <a:solidFill>
            <a:srgbClr val="000000"/>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GB"/>
              <a:t>v</a:t>
            </a:r>
            <a:endParaRPr/>
          </a:p>
        </p:txBody>
      </p:sp>
      <p:pic>
        <p:nvPicPr>
          <p:cNvPr id="221" name="Google Shape;221;p29"/>
          <p:cNvPicPr preferRelativeResize="0"/>
          <p:nvPr/>
        </p:nvPicPr>
        <p:blipFill rotWithShape="1">
          <a:blip r:embed="rId3">
            <a:alphaModFix/>
          </a:blip>
          <a:srcRect b="0" l="52575" r="0" t="0"/>
          <a:stretch/>
        </p:blipFill>
        <p:spPr>
          <a:xfrm>
            <a:off x="8091874" y="163914"/>
            <a:ext cx="827827" cy="507150"/>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5" name="Shape 225"/>
        <p:cNvGrpSpPr/>
        <p:nvPr/>
      </p:nvGrpSpPr>
      <p:grpSpPr>
        <a:xfrm>
          <a:off x="0" y="0"/>
          <a:ext cx="0" cy="0"/>
          <a:chOff x="0" y="0"/>
          <a:chExt cx="0" cy="0"/>
        </a:xfrm>
      </p:grpSpPr>
      <p:pic>
        <p:nvPicPr>
          <p:cNvPr id="226" name="Google Shape;226;p30" title="pexels-kampus-7854116.jpg"/>
          <p:cNvPicPr preferRelativeResize="0"/>
          <p:nvPr/>
        </p:nvPicPr>
        <p:blipFill>
          <a:blip r:embed="rId3">
            <a:alphaModFix/>
          </a:blip>
          <a:stretch>
            <a:fillRect/>
          </a:stretch>
        </p:blipFill>
        <p:spPr>
          <a:xfrm>
            <a:off x="-222175" y="-426625"/>
            <a:ext cx="3956925" cy="5928125"/>
          </a:xfrm>
          <a:prstGeom prst="rect">
            <a:avLst/>
          </a:prstGeom>
          <a:noFill/>
          <a:ln>
            <a:noFill/>
          </a:ln>
        </p:spPr>
      </p:pic>
      <p:pic>
        <p:nvPicPr>
          <p:cNvPr id="227" name="Google Shape;227;p30"/>
          <p:cNvPicPr preferRelativeResize="0"/>
          <p:nvPr/>
        </p:nvPicPr>
        <p:blipFill>
          <a:blip r:embed="rId4">
            <a:alphaModFix/>
          </a:blip>
          <a:stretch>
            <a:fillRect/>
          </a:stretch>
        </p:blipFill>
        <p:spPr>
          <a:xfrm>
            <a:off x="0" y="0"/>
            <a:ext cx="9144003" cy="5143501"/>
          </a:xfrm>
          <a:prstGeom prst="rect">
            <a:avLst/>
          </a:prstGeom>
          <a:noFill/>
          <a:ln>
            <a:noFill/>
          </a:ln>
        </p:spPr>
      </p:pic>
      <p:sp>
        <p:nvSpPr>
          <p:cNvPr id="228" name="Google Shape;228;p30"/>
          <p:cNvSpPr/>
          <p:nvPr/>
        </p:nvSpPr>
        <p:spPr>
          <a:xfrm>
            <a:off x="7856798" y="117339"/>
            <a:ext cx="1062900" cy="892200"/>
          </a:xfrm>
          <a:prstGeom prst="rect">
            <a:avLst/>
          </a:prstGeom>
          <a:solidFill>
            <a:srgbClr val="000000"/>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GB"/>
              <a:t>v</a:t>
            </a:r>
            <a:endParaRPr/>
          </a:p>
        </p:txBody>
      </p:sp>
      <p:pic>
        <p:nvPicPr>
          <p:cNvPr id="229" name="Google Shape;229;p30"/>
          <p:cNvPicPr preferRelativeResize="0"/>
          <p:nvPr/>
        </p:nvPicPr>
        <p:blipFill rotWithShape="1">
          <a:blip r:embed="rId5">
            <a:alphaModFix/>
          </a:blip>
          <a:srcRect b="0" l="52575" r="0" t="0"/>
          <a:stretch/>
        </p:blipFill>
        <p:spPr>
          <a:xfrm>
            <a:off x="8091874" y="163914"/>
            <a:ext cx="827827" cy="507150"/>
          </a:xfrm>
          <a:prstGeom prst="rect">
            <a:avLst/>
          </a:prstGeom>
          <a:noFill/>
          <a:ln>
            <a:noFill/>
          </a:ln>
        </p:spPr>
      </p:pic>
      <p:sp>
        <p:nvSpPr>
          <p:cNvPr id="230" name="Google Shape;230;p30"/>
          <p:cNvSpPr txBox="1"/>
          <p:nvPr/>
        </p:nvSpPr>
        <p:spPr>
          <a:xfrm>
            <a:off x="7563589" y="4734876"/>
            <a:ext cx="1753200" cy="386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GB" sz="1200">
                <a:solidFill>
                  <a:srgbClr val="999999"/>
                </a:solidFill>
                <a:latin typeface="Roboto Condensed"/>
                <a:ea typeface="Roboto Condensed"/>
                <a:cs typeface="Roboto Condensed"/>
                <a:sym typeface="Roboto Condensed"/>
              </a:rPr>
              <a:t>Learning introduction</a:t>
            </a:r>
            <a:endParaRPr sz="1200">
              <a:solidFill>
                <a:srgbClr val="999999"/>
              </a:solidFill>
              <a:latin typeface="Roboto Condensed"/>
              <a:ea typeface="Roboto Condensed"/>
              <a:cs typeface="Roboto Condensed"/>
              <a:sym typeface="Roboto Condensed"/>
            </a:endParaRPr>
          </a:p>
        </p:txBody>
      </p:sp>
      <p:sp>
        <p:nvSpPr>
          <p:cNvPr id="231" name="Google Shape;231;p30"/>
          <p:cNvSpPr txBox="1"/>
          <p:nvPr/>
        </p:nvSpPr>
        <p:spPr>
          <a:xfrm>
            <a:off x="4013925" y="1238988"/>
            <a:ext cx="4571100" cy="715800"/>
          </a:xfrm>
          <a:prstGeom prst="rect">
            <a:avLst/>
          </a:prstGeom>
          <a:noFill/>
          <a:ln>
            <a:noFill/>
          </a:ln>
        </p:spPr>
        <p:txBody>
          <a:bodyPr anchorCtr="0" anchor="t" bIns="34275" lIns="68575" spcFirstLastPara="1" rIns="68575" wrap="square" tIns="34275">
            <a:spAutoFit/>
          </a:bodyPr>
          <a:lstStyle/>
          <a:p>
            <a:pPr indent="0" lvl="0" marL="0" marR="0" rtl="0" algn="l">
              <a:spcBef>
                <a:spcPts val="0"/>
              </a:spcBef>
              <a:spcAft>
                <a:spcPts val="0"/>
              </a:spcAft>
              <a:buClr>
                <a:srgbClr val="000000"/>
              </a:buClr>
              <a:buFont typeface="Arial"/>
              <a:buNone/>
            </a:pPr>
            <a:r>
              <a:rPr b="1" lang="en-GB" sz="4200">
                <a:solidFill>
                  <a:srgbClr val="FFB600"/>
                </a:solidFill>
                <a:latin typeface="Roboto Condensed"/>
                <a:ea typeface="Roboto Condensed"/>
                <a:cs typeface="Roboto Condensed"/>
                <a:sym typeface="Roboto Condensed"/>
              </a:rPr>
              <a:t>MAKING CHANGE</a:t>
            </a:r>
            <a:endParaRPr b="1" sz="4200">
              <a:solidFill>
                <a:srgbClr val="FFB600"/>
              </a:solidFill>
              <a:latin typeface="Roboto Condensed"/>
              <a:ea typeface="Roboto Condensed"/>
              <a:cs typeface="Roboto Condensed"/>
              <a:sym typeface="Roboto Condensed"/>
            </a:endParaRPr>
          </a:p>
        </p:txBody>
      </p:sp>
      <p:sp>
        <p:nvSpPr>
          <p:cNvPr id="232" name="Google Shape;232;p30"/>
          <p:cNvSpPr txBox="1"/>
          <p:nvPr/>
        </p:nvSpPr>
        <p:spPr>
          <a:xfrm>
            <a:off x="4013925" y="2056925"/>
            <a:ext cx="4617900" cy="1675200"/>
          </a:xfrm>
          <a:prstGeom prst="rect">
            <a:avLst/>
          </a:prstGeom>
          <a:noFill/>
          <a:ln>
            <a:noFill/>
          </a:ln>
        </p:spPr>
        <p:txBody>
          <a:bodyPr anchorCtr="0" anchor="t" bIns="34275" lIns="68575" spcFirstLastPara="1" rIns="68575" wrap="square" tIns="34275">
            <a:spAutoFit/>
          </a:bodyPr>
          <a:lstStyle/>
          <a:p>
            <a:pPr indent="-381000" lvl="0" marL="457200" rtl="0" algn="l">
              <a:lnSpc>
                <a:spcPct val="100000"/>
              </a:lnSpc>
              <a:spcBef>
                <a:spcPts val="1000"/>
              </a:spcBef>
              <a:spcAft>
                <a:spcPts val="0"/>
              </a:spcAft>
              <a:buClr>
                <a:srgbClr val="FFFFFF"/>
              </a:buClr>
              <a:buSzPts val="2400"/>
              <a:buFont typeface="Roboto Condensed"/>
              <a:buAutoNum type="arabicPeriod"/>
            </a:pPr>
            <a:r>
              <a:rPr b="1" lang="en-GB" sz="2400">
                <a:solidFill>
                  <a:srgbClr val="FFB600"/>
                </a:solidFill>
                <a:latin typeface="Roboto Condensed"/>
                <a:ea typeface="Roboto Condensed"/>
                <a:cs typeface="Roboto Condensed"/>
                <a:sym typeface="Roboto Condensed"/>
              </a:rPr>
              <a:t>How feasible</a:t>
            </a:r>
            <a:r>
              <a:rPr b="1" lang="en-GB" sz="2400">
                <a:solidFill>
                  <a:srgbClr val="FFFFFF"/>
                </a:solidFill>
                <a:latin typeface="Roboto Condensed"/>
                <a:ea typeface="Roboto Condensed"/>
                <a:cs typeface="Roboto Condensed"/>
                <a:sym typeface="Roboto Condensed"/>
              </a:rPr>
              <a:t> are these </a:t>
            </a:r>
            <a:r>
              <a:rPr b="1" lang="en-GB" sz="2400">
                <a:solidFill>
                  <a:srgbClr val="FFFFFF"/>
                </a:solidFill>
                <a:latin typeface="Roboto Condensed"/>
                <a:ea typeface="Roboto Condensed"/>
                <a:cs typeface="Roboto Condensed"/>
                <a:sym typeface="Roboto Condensed"/>
              </a:rPr>
              <a:t>recommendations</a:t>
            </a:r>
            <a:r>
              <a:rPr b="1" lang="en-GB" sz="2400">
                <a:solidFill>
                  <a:srgbClr val="FFFFFF"/>
                </a:solidFill>
                <a:latin typeface="Roboto Condensed"/>
                <a:ea typeface="Roboto Condensed"/>
                <a:cs typeface="Roboto Condensed"/>
                <a:sym typeface="Roboto Condensed"/>
              </a:rPr>
              <a:t> to implement?</a:t>
            </a:r>
            <a:endParaRPr b="1" sz="2400">
              <a:solidFill>
                <a:srgbClr val="FFFFFF"/>
              </a:solidFill>
              <a:latin typeface="Roboto Condensed"/>
              <a:ea typeface="Roboto Condensed"/>
              <a:cs typeface="Roboto Condensed"/>
              <a:sym typeface="Roboto Condensed"/>
            </a:endParaRPr>
          </a:p>
          <a:p>
            <a:pPr indent="-381000" lvl="0" marL="457200" rtl="0" algn="l">
              <a:lnSpc>
                <a:spcPct val="100000"/>
              </a:lnSpc>
              <a:spcBef>
                <a:spcPts val="1000"/>
              </a:spcBef>
              <a:spcAft>
                <a:spcPts val="0"/>
              </a:spcAft>
              <a:buClr>
                <a:srgbClr val="FFFFFF"/>
              </a:buClr>
              <a:buSzPts val="2400"/>
              <a:buFont typeface="Roboto Condensed"/>
              <a:buAutoNum type="arabicPeriod"/>
            </a:pPr>
            <a:r>
              <a:rPr b="1" lang="en-GB" sz="2400">
                <a:solidFill>
                  <a:srgbClr val="FFFFFF"/>
                </a:solidFill>
                <a:latin typeface="Roboto Condensed"/>
                <a:ea typeface="Roboto Condensed"/>
                <a:cs typeface="Roboto Condensed"/>
                <a:sym typeface="Roboto Condensed"/>
              </a:rPr>
              <a:t>What </a:t>
            </a:r>
            <a:r>
              <a:rPr b="1" lang="en-GB" sz="2400">
                <a:solidFill>
                  <a:srgbClr val="FFB600"/>
                </a:solidFill>
                <a:latin typeface="Roboto Condensed"/>
                <a:ea typeface="Roboto Condensed"/>
                <a:cs typeface="Roboto Condensed"/>
                <a:sym typeface="Roboto Condensed"/>
              </a:rPr>
              <a:t>local actions</a:t>
            </a:r>
            <a:r>
              <a:rPr b="1" lang="en-GB" sz="2400">
                <a:solidFill>
                  <a:srgbClr val="FFFFFF"/>
                </a:solidFill>
                <a:latin typeface="Roboto Condensed"/>
                <a:ea typeface="Roboto Condensed"/>
                <a:cs typeface="Roboto Condensed"/>
                <a:sym typeface="Roboto Condensed"/>
              </a:rPr>
              <a:t> could help make them happen?</a:t>
            </a:r>
            <a:endParaRPr b="1" sz="2400">
              <a:solidFill>
                <a:srgbClr val="FFFFFF"/>
              </a:solidFill>
              <a:latin typeface="Roboto Condensed"/>
              <a:ea typeface="Roboto Condensed"/>
              <a:cs typeface="Roboto Condensed"/>
              <a:sym typeface="Roboto Condensed"/>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6" name="Shape 236"/>
        <p:cNvGrpSpPr/>
        <p:nvPr/>
      </p:nvGrpSpPr>
      <p:grpSpPr>
        <a:xfrm>
          <a:off x="0" y="0"/>
          <a:ext cx="0" cy="0"/>
          <a:chOff x="0" y="0"/>
          <a:chExt cx="0" cy="0"/>
        </a:xfrm>
      </p:grpSpPr>
      <p:pic>
        <p:nvPicPr>
          <p:cNvPr id="237" name="Google Shape;237;p31"/>
          <p:cNvPicPr preferRelativeResize="0"/>
          <p:nvPr/>
        </p:nvPicPr>
        <p:blipFill>
          <a:blip r:embed="rId3">
            <a:alphaModFix amt="20000"/>
          </a:blip>
          <a:stretch>
            <a:fillRect/>
          </a:stretch>
        </p:blipFill>
        <p:spPr>
          <a:xfrm>
            <a:off x="0" y="0"/>
            <a:ext cx="9143997" cy="5143490"/>
          </a:xfrm>
          <a:prstGeom prst="rect">
            <a:avLst/>
          </a:prstGeom>
          <a:noFill/>
          <a:ln>
            <a:noFill/>
          </a:ln>
        </p:spPr>
      </p:pic>
      <p:sp>
        <p:nvSpPr>
          <p:cNvPr id="238" name="Google Shape;238;p31"/>
          <p:cNvSpPr txBox="1"/>
          <p:nvPr/>
        </p:nvSpPr>
        <p:spPr>
          <a:xfrm>
            <a:off x="439800" y="1044100"/>
            <a:ext cx="6503100" cy="869700"/>
          </a:xfrm>
          <a:prstGeom prst="rect">
            <a:avLst/>
          </a:prstGeom>
          <a:noFill/>
          <a:ln>
            <a:noFill/>
          </a:ln>
        </p:spPr>
        <p:txBody>
          <a:bodyPr anchorCtr="0" anchor="t" bIns="34275" lIns="68575" spcFirstLastPara="1" rIns="68575" wrap="square" tIns="34275">
            <a:spAutoFit/>
          </a:bodyPr>
          <a:lstStyle/>
          <a:p>
            <a:pPr indent="0" lvl="0" marL="0" marR="0" rtl="0" algn="l">
              <a:spcBef>
                <a:spcPts val="0"/>
              </a:spcBef>
              <a:spcAft>
                <a:spcPts val="0"/>
              </a:spcAft>
              <a:buNone/>
            </a:pPr>
            <a:r>
              <a:rPr b="1" lang="en-GB" sz="2800">
                <a:solidFill>
                  <a:srgbClr val="0070B4"/>
                </a:solidFill>
                <a:latin typeface="Roboto Condensed"/>
                <a:ea typeface="Roboto Condensed"/>
                <a:cs typeface="Roboto Condensed"/>
                <a:sym typeface="Roboto Condensed"/>
              </a:rPr>
              <a:t>LINK</a:t>
            </a:r>
            <a:endParaRPr b="1" sz="2800">
              <a:solidFill>
                <a:srgbClr val="0070B4"/>
              </a:solidFill>
              <a:latin typeface="Roboto Condensed"/>
              <a:ea typeface="Roboto Condensed"/>
              <a:cs typeface="Roboto Condensed"/>
              <a:sym typeface="Roboto Condensed"/>
            </a:endParaRPr>
          </a:p>
          <a:p>
            <a:pPr indent="0" lvl="0" marL="0" rtl="0" algn="l">
              <a:lnSpc>
                <a:spcPct val="115000"/>
              </a:lnSpc>
              <a:spcBef>
                <a:spcPts val="0"/>
              </a:spcBef>
              <a:spcAft>
                <a:spcPts val="0"/>
              </a:spcAft>
              <a:buSzPts val="1100"/>
              <a:buNone/>
            </a:pPr>
            <a:r>
              <a:rPr b="1" lang="en-GB" sz="2400">
                <a:solidFill>
                  <a:srgbClr val="434343"/>
                </a:solidFill>
                <a:uFill>
                  <a:noFill/>
                </a:uFill>
                <a:latin typeface="Roboto Condensed"/>
                <a:ea typeface="Roboto Condensed"/>
                <a:cs typeface="Roboto Condensed"/>
                <a:sym typeface="Roboto Condensed"/>
                <a:hlinkClick r:id="rId4">
                  <a:extLst>
                    <a:ext uri="{A12FA001-AC4F-418D-AE19-62706E023703}">
                      <ahyp:hlinkClr val="tx"/>
                    </a:ext>
                  </a:extLst>
                </a:hlinkClick>
              </a:rPr>
              <a:t>http://bit.ly/4hV8Bka</a:t>
            </a:r>
            <a:endParaRPr b="1" sz="2400">
              <a:solidFill>
                <a:srgbClr val="434343"/>
              </a:solidFill>
              <a:latin typeface="Roboto"/>
              <a:ea typeface="Roboto"/>
              <a:cs typeface="Roboto"/>
              <a:sym typeface="Roboto"/>
            </a:endParaRPr>
          </a:p>
        </p:txBody>
      </p:sp>
      <p:sp>
        <p:nvSpPr>
          <p:cNvPr id="239" name="Google Shape;239;p31"/>
          <p:cNvSpPr txBox="1"/>
          <p:nvPr/>
        </p:nvSpPr>
        <p:spPr>
          <a:xfrm>
            <a:off x="329177" y="194625"/>
            <a:ext cx="5784600" cy="715800"/>
          </a:xfrm>
          <a:prstGeom prst="rect">
            <a:avLst/>
          </a:prstGeom>
          <a:noFill/>
          <a:ln>
            <a:noFill/>
          </a:ln>
        </p:spPr>
        <p:txBody>
          <a:bodyPr anchorCtr="0" anchor="t" bIns="34275" lIns="68575" spcFirstLastPara="1" rIns="68575" wrap="square" tIns="34275">
            <a:spAutoFit/>
          </a:bodyPr>
          <a:lstStyle/>
          <a:p>
            <a:pPr indent="0" lvl="0" marL="0" marR="0" rtl="0" algn="l">
              <a:spcBef>
                <a:spcPts val="0"/>
              </a:spcBef>
              <a:spcAft>
                <a:spcPts val="0"/>
              </a:spcAft>
              <a:buNone/>
            </a:pPr>
            <a:r>
              <a:rPr b="1" lang="en-GB" sz="4200">
                <a:solidFill>
                  <a:srgbClr val="434343"/>
                </a:solidFill>
                <a:latin typeface="Roboto Condensed"/>
                <a:ea typeface="Roboto Condensed"/>
                <a:cs typeface="Roboto Condensed"/>
                <a:sym typeface="Roboto Condensed"/>
              </a:rPr>
              <a:t>STUDENT FEEDBACK</a:t>
            </a:r>
            <a:endParaRPr b="1" sz="4200">
              <a:solidFill>
                <a:srgbClr val="434343"/>
              </a:solidFill>
              <a:latin typeface="Roboto Condensed"/>
              <a:ea typeface="Roboto Condensed"/>
              <a:cs typeface="Roboto Condensed"/>
              <a:sym typeface="Roboto Condensed"/>
            </a:endParaRPr>
          </a:p>
        </p:txBody>
      </p:sp>
      <p:pic>
        <p:nvPicPr>
          <p:cNvPr id="240" name="Google Shape;240;p31" title="Qpba6SHZumELevS.png"/>
          <p:cNvPicPr preferRelativeResize="0"/>
          <p:nvPr/>
        </p:nvPicPr>
        <p:blipFill>
          <a:blip r:embed="rId5">
            <a:alphaModFix/>
          </a:blip>
          <a:stretch>
            <a:fillRect/>
          </a:stretch>
        </p:blipFill>
        <p:spPr>
          <a:xfrm>
            <a:off x="3210100" y="1991075"/>
            <a:ext cx="2723800" cy="272380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4" name="Shape 74"/>
        <p:cNvGrpSpPr/>
        <p:nvPr/>
      </p:nvGrpSpPr>
      <p:grpSpPr>
        <a:xfrm>
          <a:off x="0" y="0"/>
          <a:ext cx="0" cy="0"/>
          <a:chOff x="0" y="0"/>
          <a:chExt cx="0" cy="0"/>
        </a:xfrm>
      </p:grpSpPr>
      <p:pic>
        <p:nvPicPr>
          <p:cNvPr id="75" name="Google Shape;75;p17" title="architecture-1515450_1920.jpg"/>
          <p:cNvPicPr preferRelativeResize="0"/>
          <p:nvPr/>
        </p:nvPicPr>
        <p:blipFill>
          <a:blip r:embed="rId3">
            <a:alphaModFix/>
          </a:blip>
          <a:stretch>
            <a:fillRect/>
          </a:stretch>
        </p:blipFill>
        <p:spPr>
          <a:xfrm>
            <a:off x="-3011558" y="0"/>
            <a:ext cx="7715251" cy="5143501"/>
          </a:xfrm>
          <a:prstGeom prst="rect">
            <a:avLst/>
          </a:prstGeom>
          <a:noFill/>
          <a:ln>
            <a:noFill/>
          </a:ln>
        </p:spPr>
      </p:pic>
      <p:pic>
        <p:nvPicPr>
          <p:cNvPr id="76" name="Google Shape;76;p17"/>
          <p:cNvPicPr preferRelativeResize="0"/>
          <p:nvPr/>
        </p:nvPicPr>
        <p:blipFill>
          <a:blip r:embed="rId4">
            <a:alphaModFix/>
          </a:blip>
          <a:stretch>
            <a:fillRect/>
          </a:stretch>
        </p:blipFill>
        <p:spPr>
          <a:xfrm>
            <a:off x="-1" y="2"/>
            <a:ext cx="9144023" cy="5143501"/>
          </a:xfrm>
          <a:prstGeom prst="rect">
            <a:avLst/>
          </a:prstGeom>
          <a:noFill/>
          <a:ln>
            <a:noFill/>
          </a:ln>
        </p:spPr>
      </p:pic>
      <p:sp>
        <p:nvSpPr>
          <p:cNvPr id="77" name="Google Shape;77;p17"/>
          <p:cNvSpPr txBox="1"/>
          <p:nvPr/>
        </p:nvSpPr>
        <p:spPr>
          <a:xfrm>
            <a:off x="2702200" y="1360633"/>
            <a:ext cx="5729700" cy="1936800"/>
          </a:xfrm>
          <a:prstGeom prst="rect">
            <a:avLst/>
          </a:prstGeom>
          <a:noFill/>
          <a:ln>
            <a:noFill/>
          </a:ln>
        </p:spPr>
        <p:txBody>
          <a:bodyPr anchorCtr="0" anchor="t" bIns="34275" lIns="68575" spcFirstLastPara="1" rIns="68575" wrap="square" tIns="34275">
            <a:spAutoFit/>
          </a:bodyPr>
          <a:lstStyle/>
          <a:p>
            <a:pPr indent="0" lvl="0" marL="0" rtl="0" algn="l">
              <a:spcBef>
                <a:spcPts val="0"/>
              </a:spcBef>
              <a:spcAft>
                <a:spcPts val="0"/>
              </a:spcAft>
              <a:buClr>
                <a:srgbClr val="000000"/>
              </a:buClr>
              <a:buSzPts val="1100"/>
              <a:buFont typeface="Arial"/>
              <a:buNone/>
            </a:pPr>
            <a:r>
              <a:rPr b="1" lang="en-GB" sz="4500">
                <a:solidFill>
                  <a:srgbClr val="FEB903"/>
                </a:solidFill>
                <a:latin typeface="Roboto Condensed"/>
                <a:ea typeface="Roboto Condensed"/>
                <a:cs typeface="Roboto Condensed"/>
                <a:sym typeface="Roboto Condensed"/>
              </a:rPr>
              <a:t>BEAT THE HEAT:</a:t>
            </a:r>
            <a:endParaRPr b="1" sz="4500">
              <a:solidFill>
                <a:srgbClr val="FEB903"/>
              </a:solidFill>
              <a:latin typeface="Roboto Condensed"/>
              <a:ea typeface="Roboto Condensed"/>
              <a:cs typeface="Roboto Condensed"/>
              <a:sym typeface="Roboto Condensed"/>
            </a:endParaRPr>
          </a:p>
          <a:p>
            <a:pPr indent="0" lvl="0" marL="0" rtl="0" algn="l">
              <a:spcBef>
                <a:spcPts val="1000"/>
              </a:spcBef>
              <a:spcAft>
                <a:spcPts val="0"/>
              </a:spcAft>
              <a:buClr>
                <a:srgbClr val="000000"/>
              </a:buClr>
              <a:buSzPts val="1100"/>
              <a:buFont typeface="Arial"/>
              <a:buNone/>
            </a:pPr>
            <a:r>
              <a:rPr b="1" lang="en-GB" sz="3400">
                <a:solidFill>
                  <a:srgbClr val="FFFFFF"/>
                </a:solidFill>
                <a:latin typeface="Roboto Condensed"/>
                <a:ea typeface="Roboto Condensed"/>
                <a:cs typeface="Roboto Condensed"/>
                <a:sym typeface="Roboto Condensed"/>
              </a:rPr>
              <a:t>Urban planning for cooler communities in a warming world</a:t>
            </a:r>
            <a:endParaRPr b="1" i="1" sz="3400">
              <a:solidFill>
                <a:srgbClr val="FFFFFF"/>
              </a:solidFill>
              <a:latin typeface="Roboto Condensed"/>
              <a:ea typeface="Roboto Condensed"/>
              <a:cs typeface="Roboto Condensed"/>
              <a:sym typeface="Roboto Condensed"/>
            </a:endParaRPr>
          </a:p>
        </p:txBody>
      </p:sp>
      <p:sp>
        <p:nvSpPr>
          <p:cNvPr id="78" name="Google Shape;78;p17"/>
          <p:cNvSpPr/>
          <p:nvPr/>
        </p:nvSpPr>
        <p:spPr>
          <a:xfrm>
            <a:off x="2797850" y="3740475"/>
            <a:ext cx="1437600" cy="438600"/>
          </a:xfrm>
          <a:prstGeom prst="rect">
            <a:avLst/>
          </a:prstGeom>
          <a:solidFill>
            <a:srgbClr val="FEB903"/>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79" name="Google Shape;79;p17"/>
          <p:cNvSpPr txBox="1"/>
          <p:nvPr/>
        </p:nvSpPr>
        <p:spPr>
          <a:xfrm>
            <a:off x="2797850" y="3740475"/>
            <a:ext cx="1437600" cy="438600"/>
          </a:xfrm>
          <a:prstGeom prst="rect">
            <a:avLst/>
          </a:prstGeom>
          <a:noFill/>
          <a:ln>
            <a:noFill/>
          </a:ln>
        </p:spPr>
        <p:txBody>
          <a:bodyPr anchorCtr="0" anchor="t" bIns="34275" lIns="68575" spcFirstLastPara="1" rIns="68575" wrap="square" tIns="34275">
            <a:spAutoFit/>
          </a:bodyPr>
          <a:lstStyle/>
          <a:p>
            <a:pPr indent="0" lvl="0" marL="0" rtl="0" algn="l">
              <a:spcBef>
                <a:spcPts val="0"/>
              </a:spcBef>
              <a:spcAft>
                <a:spcPts val="0"/>
              </a:spcAft>
              <a:buSzPts val="1100"/>
              <a:buNone/>
            </a:pPr>
            <a:r>
              <a:rPr lang="en-GB" sz="2400">
                <a:solidFill>
                  <a:schemeClr val="dk1"/>
                </a:solidFill>
                <a:latin typeface="Roboto Condensed Medium"/>
                <a:ea typeface="Roboto Condensed Medium"/>
                <a:cs typeface="Roboto Condensed Medium"/>
                <a:sym typeface="Roboto Condensed Medium"/>
              </a:rPr>
              <a:t>Geography  </a:t>
            </a:r>
            <a:endParaRPr sz="2400">
              <a:solidFill>
                <a:schemeClr val="dk1"/>
              </a:solidFill>
              <a:latin typeface="Roboto Condensed Medium"/>
              <a:ea typeface="Roboto Condensed Medium"/>
              <a:cs typeface="Roboto Condensed Medium"/>
              <a:sym typeface="Roboto Condensed Medium"/>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3" name="Shape 83"/>
        <p:cNvGrpSpPr/>
        <p:nvPr/>
      </p:nvGrpSpPr>
      <p:grpSpPr>
        <a:xfrm>
          <a:off x="0" y="0"/>
          <a:ext cx="0" cy="0"/>
          <a:chOff x="0" y="0"/>
          <a:chExt cx="0" cy="0"/>
        </a:xfrm>
      </p:grpSpPr>
      <p:pic>
        <p:nvPicPr>
          <p:cNvPr id="84" name="Google Shape;84;p18" title="derek-sears-Uezjb0-RuGk-unsplash.jpg"/>
          <p:cNvPicPr preferRelativeResize="0"/>
          <p:nvPr/>
        </p:nvPicPr>
        <p:blipFill rotWithShape="1">
          <a:blip r:embed="rId3">
            <a:alphaModFix/>
          </a:blip>
          <a:srcRect b="42223" l="0" r="41904" t="0"/>
          <a:stretch/>
        </p:blipFill>
        <p:spPr>
          <a:xfrm>
            <a:off x="-1813275" y="0"/>
            <a:ext cx="7748219" cy="5143502"/>
          </a:xfrm>
          <a:prstGeom prst="rect">
            <a:avLst/>
          </a:prstGeom>
          <a:noFill/>
          <a:ln>
            <a:noFill/>
          </a:ln>
        </p:spPr>
      </p:pic>
      <p:pic>
        <p:nvPicPr>
          <p:cNvPr id="85" name="Google Shape;85;p18"/>
          <p:cNvPicPr preferRelativeResize="0"/>
          <p:nvPr/>
        </p:nvPicPr>
        <p:blipFill>
          <a:blip r:embed="rId4">
            <a:alphaModFix/>
          </a:blip>
          <a:stretch>
            <a:fillRect/>
          </a:stretch>
        </p:blipFill>
        <p:spPr>
          <a:xfrm>
            <a:off x="0" y="0"/>
            <a:ext cx="9144003" cy="5143501"/>
          </a:xfrm>
          <a:prstGeom prst="rect">
            <a:avLst/>
          </a:prstGeom>
          <a:noFill/>
          <a:ln>
            <a:noFill/>
          </a:ln>
        </p:spPr>
      </p:pic>
      <p:sp>
        <p:nvSpPr>
          <p:cNvPr id="86" name="Google Shape;86;p18"/>
          <p:cNvSpPr txBox="1"/>
          <p:nvPr/>
        </p:nvSpPr>
        <p:spPr>
          <a:xfrm>
            <a:off x="4435120" y="1244089"/>
            <a:ext cx="4955700" cy="2655300"/>
          </a:xfrm>
          <a:prstGeom prst="rect">
            <a:avLst/>
          </a:prstGeom>
          <a:noFill/>
          <a:ln>
            <a:noFill/>
          </a:ln>
        </p:spPr>
        <p:txBody>
          <a:bodyPr anchorCtr="0" anchor="t" bIns="34275" lIns="68575" spcFirstLastPara="1" rIns="68575" wrap="square" tIns="34275">
            <a:spAutoFit/>
          </a:bodyPr>
          <a:lstStyle/>
          <a:p>
            <a:pPr indent="0" lvl="0" marL="0" marR="0" rtl="0" algn="l">
              <a:lnSpc>
                <a:spcPct val="100000"/>
              </a:lnSpc>
              <a:spcBef>
                <a:spcPts val="0"/>
              </a:spcBef>
              <a:spcAft>
                <a:spcPts val="0"/>
              </a:spcAft>
              <a:buClr>
                <a:srgbClr val="000000"/>
              </a:buClr>
              <a:buFont typeface="Arial"/>
              <a:buNone/>
            </a:pPr>
            <a:r>
              <a:rPr b="1" lang="en-GB" sz="4200">
                <a:solidFill>
                  <a:schemeClr val="lt1"/>
                </a:solidFill>
                <a:latin typeface="Roboto Condensed"/>
                <a:ea typeface="Roboto Condensed"/>
                <a:cs typeface="Roboto Condensed"/>
                <a:sym typeface="Roboto Condensed"/>
              </a:rPr>
              <a:t>IS IT </a:t>
            </a:r>
            <a:r>
              <a:rPr b="1" lang="en-GB" sz="4200">
                <a:solidFill>
                  <a:srgbClr val="FFB600"/>
                </a:solidFill>
                <a:latin typeface="Roboto Condensed"/>
                <a:ea typeface="Roboto Condensed"/>
                <a:cs typeface="Roboto Condensed"/>
                <a:sym typeface="Roboto Condensed"/>
              </a:rPr>
              <a:t>HOTTER</a:t>
            </a:r>
            <a:br>
              <a:rPr b="1" lang="en-GB" sz="4200">
                <a:solidFill>
                  <a:schemeClr val="lt1"/>
                </a:solidFill>
                <a:latin typeface="Roboto Condensed"/>
                <a:ea typeface="Roboto Condensed"/>
                <a:cs typeface="Roboto Condensed"/>
                <a:sym typeface="Roboto Condensed"/>
              </a:rPr>
            </a:br>
            <a:r>
              <a:rPr b="1" lang="en-GB" sz="4200">
                <a:solidFill>
                  <a:schemeClr val="lt1"/>
                </a:solidFill>
                <a:latin typeface="Roboto Condensed"/>
                <a:ea typeface="Roboto Condensed"/>
                <a:cs typeface="Roboto Condensed"/>
                <a:sym typeface="Roboto Condensed"/>
              </a:rPr>
              <a:t>TO LIVE IN:</a:t>
            </a:r>
            <a:endParaRPr b="1" sz="4200">
              <a:solidFill>
                <a:schemeClr val="lt1"/>
              </a:solidFill>
              <a:latin typeface="Roboto Condensed"/>
              <a:ea typeface="Roboto Condensed"/>
              <a:cs typeface="Roboto Condensed"/>
              <a:sym typeface="Roboto Condensed"/>
            </a:endParaRPr>
          </a:p>
          <a:p>
            <a:pPr indent="0" lvl="0" marL="0" marR="0" rtl="0" algn="l">
              <a:lnSpc>
                <a:spcPct val="100000"/>
              </a:lnSpc>
              <a:spcBef>
                <a:spcPts val="0"/>
              </a:spcBef>
              <a:spcAft>
                <a:spcPts val="0"/>
              </a:spcAft>
              <a:buClr>
                <a:srgbClr val="000000"/>
              </a:buClr>
              <a:buFont typeface="Arial"/>
              <a:buNone/>
            </a:pPr>
            <a:r>
              <a:rPr b="1" lang="en-GB" sz="4200">
                <a:solidFill>
                  <a:srgbClr val="FFB600"/>
                </a:solidFill>
                <a:latin typeface="Roboto Condensed"/>
                <a:ea typeface="Roboto Condensed"/>
                <a:cs typeface="Roboto Condensed"/>
                <a:sym typeface="Roboto Condensed"/>
              </a:rPr>
              <a:t>A-</a:t>
            </a:r>
            <a:r>
              <a:rPr b="1" lang="en-GB" sz="4200">
                <a:solidFill>
                  <a:schemeClr val="lt1"/>
                </a:solidFill>
                <a:latin typeface="Roboto Condensed"/>
                <a:ea typeface="Roboto Condensed"/>
                <a:cs typeface="Roboto Condensed"/>
                <a:sym typeface="Roboto Condensed"/>
              </a:rPr>
              <a:t> A city</a:t>
            </a:r>
            <a:endParaRPr b="1" sz="4200">
              <a:solidFill>
                <a:schemeClr val="lt1"/>
              </a:solidFill>
              <a:latin typeface="Roboto Condensed"/>
              <a:ea typeface="Roboto Condensed"/>
              <a:cs typeface="Roboto Condensed"/>
              <a:sym typeface="Roboto Condensed"/>
            </a:endParaRPr>
          </a:p>
          <a:p>
            <a:pPr indent="0" lvl="0" marL="0" marR="0" rtl="0" algn="l">
              <a:lnSpc>
                <a:spcPct val="100000"/>
              </a:lnSpc>
              <a:spcBef>
                <a:spcPts val="0"/>
              </a:spcBef>
              <a:spcAft>
                <a:spcPts val="0"/>
              </a:spcAft>
              <a:buClr>
                <a:srgbClr val="000000"/>
              </a:buClr>
              <a:buFont typeface="Arial"/>
              <a:buNone/>
            </a:pPr>
            <a:r>
              <a:rPr b="1" lang="en-GB" sz="4200">
                <a:solidFill>
                  <a:srgbClr val="FFB600"/>
                </a:solidFill>
                <a:latin typeface="Roboto Condensed"/>
                <a:ea typeface="Roboto Condensed"/>
                <a:cs typeface="Roboto Condensed"/>
                <a:sym typeface="Roboto Condensed"/>
              </a:rPr>
              <a:t>B-</a:t>
            </a:r>
            <a:r>
              <a:rPr b="1" lang="en-GB" sz="4200">
                <a:solidFill>
                  <a:schemeClr val="lt1"/>
                </a:solidFill>
                <a:latin typeface="Roboto Condensed"/>
                <a:ea typeface="Roboto Condensed"/>
                <a:cs typeface="Roboto Condensed"/>
                <a:sym typeface="Roboto Condensed"/>
              </a:rPr>
              <a:t> Rural area</a:t>
            </a:r>
            <a:endParaRPr b="1" sz="4200">
              <a:solidFill>
                <a:schemeClr val="lt1"/>
              </a:solidFill>
              <a:latin typeface="Roboto Condensed"/>
              <a:ea typeface="Roboto Condensed"/>
              <a:cs typeface="Roboto Condensed"/>
              <a:sym typeface="Roboto Condensed"/>
            </a:endParaRPr>
          </a:p>
        </p:txBody>
      </p:sp>
      <p:sp>
        <p:nvSpPr>
          <p:cNvPr id="87" name="Google Shape;87;p18"/>
          <p:cNvSpPr/>
          <p:nvPr/>
        </p:nvSpPr>
        <p:spPr>
          <a:xfrm>
            <a:off x="7856798" y="117339"/>
            <a:ext cx="1062900" cy="892200"/>
          </a:xfrm>
          <a:prstGeom prst="rect">
            <a:avLst/>
          </a:prstGeom>
          <a:solidFill>
            <a:srgbClr val="000000"/>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GB"/>
              <a:t>v</a:t>
            </a:r>
            <a:endParaRPr/>
          </a:p>
        </p:txBody>
      </p:sp>
      <p:pic>
        <p:nvPicPr>
          <p:cNvPr id="88" name="Google Shape;88;p18"/>
          <p:cNvPicPr preferRelativeResize="0"/>
          <p:nvPr/>
        </p:nvPicPr>
        <p:blipFill rotWithShape="1">
          <a:blip r:embed="rId5">
            <a:alphaModFix/>
          </a:blip>
          <a:srcRect b="0" l="52575" r="0" t="0"/>
          <a:stretch/>
        </p:blipFill>
        <p:spPr>
          <a:xfrm>
            <a:off x="8091874" y="163914"/>
            <a:ext cx="827827" cy="507150"/>
          </a:xfrm>
          <a:prstGeom prst="rect">
            <a:avLst/>
          </a:prstGeom>
          <a:noFill/>
          <a:ln>
            <a:noFill/>
          </a:ln>
        </p:spPr>
      </p:pic>
      <p:sp>
        <p:nvSpPr>
          <p:cNvPr id="89" name="Google Shape;89;p18"/>
          <p:cNvSpPr txBox="1"/>
          <p:nvPr/>
        </p:nvSpPr>
        <p:spPr>
          <a:xfrm>
            <a:off x="7563589" y="4734876"/>
            <a:ext cx="1753200" cy="386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GB" sz="1200">
                <a:solidFill>
                  <a:srgbClr val="999999"/>
                </a:solidFill>
                <a:latin typeface="Roboto Condensed"/>
                <a:ea typeface="Roboto Condensed"/>
                <a:cs typeface="Roboto Condensed"/>
                <a:sym typeface="Roboto Condensed"/>
              </a:rPr>
              <a:t>Learning introduction</a:t>
            </a:r>
            <a:endParaRPr sz="1200">
              <a:solidFill>
                <a:srgbClr val="999999"/>
              </a:solidFill>
              <a:latin typeface="Roboto Condensed"/>
              <a:ea typeface="Roboto Condensed"/>
              <a:cs typeface="Roboto Condensed"/>
              <a:sym typeface="Roboto Condensed"/>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3" name="Shape 93"/>
        <p:cNvGrpSpPr/>
        <p:nvPr/>
      </p:nvGrpSpPr>
      <p:grpSpPr>
        <a:xfrm>
          <a:off x="0" y="0"/>
          <a:ext cx="0" cy="0"/>
          <a:chOff x="0" y="0"/>
          <a:chExt cx="0" cy="0"/>
        </a:xfrm>
      </p:grpSpPr>
      <p:pic>
        <p:nvPicPr>
          <p:cNvPr id="94" name="Google Shape;94;p19" title="derek-sears-Uezjb0-RuGk-unsplash.jpg"/>
          <p:cNvPicPr preferRelativeResize="0"/>
          <p:nvPr/>
        </p:nvPicPr>
        <p:blipFill rotWithShape="1">
          <a:blip r:embed="rId3">
            <a:alphaModFix/>
          </a:blip>
          <a:srcRect b="42223" l="0" r="41904" t="0"/>
          <a:stretch/>
        </p:blipFill>
        <p:spPr>
          <a:xfrm>
            <a:off x="-1813275" y="0"/>
            <a:ext cx="7748219" cy="5143502"/>
          </a:xfrm>
          <a:prstGeom prst="rect">
            <a:avLst/>
          </a:prstGeom>
          <a:noFill/>
          <a:ln>
            <a:noFill/>
          </a:ln>
        </p:spPr>
      </p:pic>
      <p:pic>
        <p:nvPicPr>
          <p:cNvPr id="95" name="Google Shape;95;p19"/>
          <p:cNvPicPr preferRelativeResize="0"/>
          <p:nvPr/>
        </p:nvPicPr>
        <p:blipFill>
          <a:blip r:embed="rId4">
            <a:alphaModFix/>
          </a:blip>
          <a:stretch>
            <a:fillRect/>
          </a:stretch>
        </p:blipFill>
        <p:spPr>
          <a:xfrm>
            <a:off x="0" y="0"/>
            <a:ext cx="9144003" cy="5143501"/>
          </a:xfrm>
          <a:prstGeom prst="rect">
            <a:avLst/>
          </a:prstGeom>
          <a:noFill/>
          <a:ln>
            <a:noFill/>
          </a:ln>
        </p:spPr>
      </p:pic>
      <p:sp>
        <p:nvSpPr>
          <p:cNvPr id="96" name="Google Shape;96;p19"/>
          <p:cNvSpPr txBox="1"/>
          <p:nvPr/>
        </p:nvSpPr>
        <p:spPr>
          <a:xfrm>
            <a:off x="4435120" y="646012"/>
            <a:ext cx="4955700" cy="2008800"/>
          </a:xfrm>
          <a:prstGeom prst="rect">
            <a:avLst/>
          </a:prstGeom>
          <a:noFill/>
          <a:ln>
            <a:noFill/>
          </a:ln>
        </p:spPr>
        <p:txBody>
          <a:bodyPr anchorCtr="0" anchor="t" bIns="34275" lIns="68575" spcFirstLastPara="1" rIns="68575" wrap="square" tIns="34275">
            <a:spAutoFit/>
          </a:bodyPr>
          <a:lstStyle/>
          <a:p>
            <a:pPr indent="0" lvl="0" marL="0" marR="0" rtl="0" algn="l">
              <a:lnSpc>
                <a:spcPct val="100000"/>
              </a:lnSpc>
              <a:spcBef>
                <a:spcPts val="0"/>
              </a:spcBef>
              <a:spcAft>
                <a:spcPts val="0"/>
              </a:spcAft>
              <a:buClr>
                <a:srgbClr val="000000"/>
              </a:buClr>
              <a:buFont typeface="Arial"/>
              <a:buNone/>
            </a:pPr>
            <a:r>
              <a:rPr b="1" lang="en-GB" sz="4200">
                <a:solidFill>
                  <a:schemeClr val="lt1"/>
                </a:solidFill>
                <a:latin typeface="Roboto Condensed"/>
                <a:ea typeface="Roboto Condensed"/>
                <a:cs typeface="Roboto Condensed"/>
                <a:sym typeface="Roboto Condensed"/>
              </a:rPr>
              <a:t>IS IT </a:t>
            </a:r>
            <a:r>
              <a:rPr b="1" lang="en-GB" sz="4200">
                <a:solidFill>
                  <a:srgbClr val="FFB600"/>
                </a:solidFill>
                <a:latin typeface="Roboto Condensed"/>
                <a:ea typeface="Roboto Condensed"/>
                <a:cs typeface="Roboto Condensed"/>
                <a:sym typeface="Roboto Condensed"/>
              </a:rPr>
              <a:t>HOTTER</a:t>
            </a:r>
            <a:br>
              <a:rPr b="1" lang="en-GB" sz="4200">
                <a:solidFill>
                  <a:schemeClr val="lt1"/>
                </a:solidFill>
                <a:latin typeface="Roboto Condensed"/>
                <a:ea typeface="Roboto Condensed"/>
                <a:cs typeface="Roboto Condensed"/>
                <a:sym typeface="Roboto Condensed"/>
              </a:rPr>
            </a:br>
            <a:r>
              <a:rPr b="1" lang="en-GB" sz="4200">
                <a:solidFill>
                  <a:schemeClr val="lt1"/>
                </a:solidFill>
                <a:latin typeface="Roboto Condensed"/>
                <a:ea typeface="Roboto Condensed"/>
                <a:cs typeface="Roboto Condensed"/>
                <a:sym typeface="Roboto Condensed"/>
              </a:rPr>
              <a:t>TO LIVE IN:</a:t>
            </a:r>
            <a:endParaRPr b="1" sz="4200">
              <a:solidFill>
                <a:schemeClr val="lt1"/>
              </a:solidFill>
              <a:latin typeface="Roboto Condensed"/>
              <a:ea typeface="Roboto Condensed"/>
              <a:cs typeface="Roboto Condensed"/>
              <a:sym typeface="Roboto Condensed"/>
            </a:endParaRPr>
          </a:p>
          <a:p>
            <a:pPr indent="0" lvl="0" marL="0" marR="0" rtl="0" algn="l">
              <a:lnSpc>
                <a:spcPct val="100000"/>
              </a:lnSpc>
              <a:spcBef>
                <a:spcPts val="0"/>
              </a:spcBef>
              <a:spcAft>
                <a:spcPts val="0"/>
              </a:spcAft>
              <a:buClr>
                <a:srgbClr val="000000"/>
              </a:buClr>
              <a:buFont typeface="Arial"/>
              <a:buNone/>
            </a:pPr>
            <a:r>
              <a:rPr b="1" lang="en-GB" sz="4200">
                <a:solidFill>
                  <a:srgbClr val="FFB600"/>
                </a:solidFill>
                <a:latin typeface="Roboto Condensed"/>
                <a:ea typeface="Roboto Condensed"/>
                <a:cs typeface="Roboto Condensed"/>
                <a:sym typeface="Roboto Condensed"/>
              </a:rPr>
              <a:t>A- A city</a:t>
            </a:r>
            <a:endParaRPr b="1" sz="4200">
              <a:solidFill>
                <a:schemeClr val="lt1"/>
              </a:solidFill>
              <a:latin typeface="Roboto Condensed"/>
              <a:ea typeface="Roboto Condensed"/>
              <a:cs typeface="Roboto Condensed"/>
              <a:sym typeface="Roboto Condensed"/>
            </a:endParaRPr>
          </a:p>
        </p:txBody>
      </p:sp>
      <p:sp>
        <p:nvSpPr>
          <p:cNvPr id="97" name="Google Shape;97;p19"/>
          <p:cNvSpPr/>
          <p:nvPr/>
        </p:nvSpPr>
        <p:spPr>
          <a:xfrm>
            <a:off x="7856798" y="117339"/>
            <a:ext cx="1062900" cy="892200"/>
          </a:xfrm>
          <a:prstGeom prst="rect">
            <a:avLst/>
          </a:prstGeom>
          <a:solidFill>
            <a:srgbClr val="000000"/>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GB"/>
              <a:t>v</a:t>
            </a:r>
            <a:endParaRPr/>
          </a:p>
        </p:txBody>
      </p:sp>
      <p:pic>
        <p:nvPicPr>
          <p:cNvPr id="98" name="Google Shape;98;p19"/>
          <p:cNvPicPr preferRelativeResize="0"/>
          <p:nvPr/>
        </p:nvPicPr>
        <p:blipFill rotWithShape="1">
          <a:blip r:embed="rId5">
            <a:alphaModFix/>
          </a:blip>
          <a:srcRect b="0" l="52575" r="0" t="0"/>
          <a:stretch/>
        </p:blipFill>
        <p:spPr>
          <a:xfrm>
            <a:off x="8091874" y="163914"/>
            <a:ext cx="827827" cy="507150"/>
          </a:xfrm>
          <a:prstGeom prst="rect">
            <a:avLst/>
          </a:prstGeom>
          <a:noFill/>
          <a:ln>
            <a:noFill/>
          </a:ln>
        </p:spPr>
      </p:pic>
      <p:sp>
        <p:nvSpPr>
          <p:cNvPr id="99" name="Google Shape;99;p19"/>
          <p:cNvSpPr txBox="1"/>
          <p:nvPr/>
        </p:nvSpPr>
        <p:spPr>
          <a:xfrm>
            <a:off x="4469775" y="2777573"/>
            <a:ext cx="3984000" cy="1762500"/>
          </a:xfrm>
          <a:prstGeom prst="rect">
            <a:avLst/>
          </a:prstGeom>
          <a:noFill/>
          <a:ln>
            <a:noFill/>
          </a:ln>
        </p:spPr>
        <p:txBody>
          <a:bodyPr anchorCtr="0" anchor="t" bIns="34275" lIns="68575" spcFirstLastPara="1" rIns="68575" wrap="square" tIns="34275">
            <a:spAutoFit/>
          </a:bodyPr>
          <a:lstStyle/>
          <a:p>
            <a:pPr indent="0" lvl="0" marL="0" rtl="0" algn="l">
              <a:spcBef>
                <a:spcPts val="1000"/>
              </a:spcBef>
              <a:spcAft>
                <a:spcPts val="0"/>
              </a:spcAft>
              <a:buNone/>
            </a:pPr>
            <a:r>
              <a:rPr b="1" lang="en-GB" sz="2200">
                <a:solidFill>
                  <a:srgbClr val="FFFFFF"/>
                </a:solidFill>
                <a:latin typeface="Roboto Condensed"/>
                <a:ea typeface="Roboto Condensed"/>
                <a:cs typeface="Roboto Condensed"/>
                <a:sym typeface="Roboto Condensed"/>
              </a:rPr>
              <a:t>In Australia, </a:t>
            </a:r>
            <a:r>
              <a:rPr b="1" lang="en-GB" sz="2200">
                <a:solidFill>
                  <a:srgbClr val="FFB600"/>
                </a:solidFill>
                <a:latin typeface="Roboto Condensed"/>
                <a:ea typeface="Roboto Condensed"/>
                <a:cs typeface="Roboto Condensed"/>
                <a:sym typeface="Roboto Condensed"/>
              </a:rPr>
              <a:t>cities can be on average 1–7 °C hotter than</a:t>
            </a:r>
            <a:br>
              <a:rPr b="1" lang="en-GB" sz="2200">
                <a:solidFill>
                  <a:srgbClr val="FFB600"/>
                </a:solidFill>
                <a:latin typeface="Roboto Condensed"/>
                <a:ea typeface="Roboto Condensed"/>
                <a:cs typeface="Roboto Condensed"/>
                <a:sym typeface="Roboto Condensed"/>
              </a:rPr>
            </a:br>
            <a:r>
              <a:rPr b="1" lang="en-GB" sz="2200">
                <a:solidFill>
                  <a:srgbClr val="FFB600"/>
                </a:solidFill>
                <a:latin typeface="Roboto Condensed"/>
                <a:ea typeface="Roboto Condensed"/>
                <a:cs typeface="Roboto Condensed"/>
                <a:sym typeface="Roboto Condensed"/>
              </a:rPr>
              <a:t>nearby rural areas,</a:t>
            </a:r>
            <a:r>
              <a:rPr b="1" lang="en-GB" sz="2200">
                <a:solidFill>
                  <a:srgbClr val="FFFFFF"/>
                </a:solidFill>
                <a:latin typeface="Roboto Condensed"/>
                <a:ea typeface="Roboto Condensed"/>
                <a:cs typeface="Roboto Condensed"/>
                <a:sym typeface="Roboto Condensed"/>
              </a:rPr>
              <a:t> with some places experiencing even</a:t>
            </a:r>
            <a:br>
              <a:rPr b="1" lang="en-GB" sz="2200">
                <a:solidFill>
                  <a:srgbClr val="FFFFFF"/>
                </a:solidFill>
                <a:latin typeface="Roboto Condensed"/>
                <a:ea typeface="Roboto Condensed"/>
                <a:cs typeface="Roboto Condensed"/>
                <a:sym typeface="Roboto Condensed"/>
              </a:rPr>
            </a:br>
            <a:r>
              <a:rPr b="1" lang="en-GB" sz="2200">
                <a:solidFill>
                  <a:srgbClr val="FFFFFF"/>
                </a:solidFill>
                <a:latin typeface="Roboto Condensed"/>
                <a:ea typeface="Roboto Condensed"/>
                <a:cs typeface="Roboto Condensed"/>
                <a:sym typeface="Roboto Condensed"/>
              </a:rPr>
              <a:t>higher </a:t>
            </a:r>
            <a:r>
              <a:rPr b="1" lang="en-GB" sz="2200">
                <a:solidFill>
                  <a:srgbClr val="FFFFFF"/>
                </a:solidFill>
                <a:latin typeface="Roboto Condensed"/>
                <a:ea typeface="Roboto Condensed"/>
                <a:cs typeface="Roboto Condensed"/>
                <a:sym typeface="Roboto Condensed"/>
              </a:rPr>
              <a:t>differences</a:t>
            </a:r>
            <a:endParaRPr b="1" sz="2200">
              <a:solidFill>
                <a:srgbClr val="FFFFFF"/>
              </a:solidFill>
              <a:latin typeface="Roboto Condensed"/>
              <a:ea typeface="Roboto Condensed"/>
              <a:cs typeface="Roboto Condensed"/>
              <a:sym typeface="Roboto Condensed"/>
            </a:endParaRPr>
          </a:p>
        </p:txBody>
      </p:sp>
      <p:sp>
        <p:nvSpPr>
          <p:cNvPr id="100" name="Google Shape;100;p19"/>
          <p:cNvSpPr txBox="1"/>
          <p:nvPr/>
        </p:nvSpPr>
        <p:spPr>
          <a:xfrm>
            <a:off x="7563589" y="4734876"/>
            <a:ext cx="1753200" cy="386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GB" sz="1200">
                <a:solidFill>
                  <a:srgbClr val="999999"/>
                </a:solidFill>
                <a:latin typeface="Roboto Condensed"/>
                <a:ea typeface="Roboto Condensed"/>
                <a:cs typeface="Roboto Condensed"/>
                <a:sym typeface="Roboto Condensed"/>
              </a:rPr>
              <a:t>Learning introduction</a:t>
            </a:r>
            <a:endParaRPr sz="1200">
              <a:solidFill>
                <a:srgbClr val="999999"/>
              </a:solidFill>
              <a:latin typeface="Roboto Condensed"/>
              <a:ea typeface="Roboto Condensed"/>
              <a:cs typeface="Roboto Condensed"/>
              <a:sym typeface="Roboto Condensed"/>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4" name="Shape 104"/>
        <p:cNvGrpSpPr/>
        <p:nvPr/>
      </p:nvGrpSpPr>
      <p:grpSpPr>
        <a:xfrm>
          <a:off x="0" y="0"/>
          <a:ext cx="0" cy="0"/>
          <a:chOff x="0" y="0"/>
          <a:chExt cx="0" cy="0"/>
        </a:xfrm>
      </p:grpSpPr>
      <p:pic>
        <p:nvPicPr>
          <p:cNvPr id="105" name="Google Shape;105;p20" title="4606471ab59945c7aa5168166c721da1.jpeg"/>
          <p:cNvPicPr preferRelativeResize="0"/>
          <p:nvPr/>
        </p:nvPicPr>
        <p:blipFill>
          <a:blip r:embed="rId3">
            <a:alphaModFix/>
          </a:blip>
          <a:stretch>
            <a:fillRect/>
          </a:stretch>
        </p:blipFill>
        <p:spPr>
          <a:xfrm>
            <a:off x="-654846" y="0"/>
            <a:ext cx="7797105" cy="5143500"/>
          </a:xfrm>
          <a:prstGeom prst="rect">
            <a:avLst/>
          </a:prstGeom>
          <a:noFill/>
          <a:ln>
            <a:noFill/>
          </a:ln>
        </p:spPr>
      </p:pic>
      <p:pic>
        <p:nvPicPr>
          <p:cNvPr id="106" name="Google Shape;106;p20"/>
          <p:cNvPicPr preferRelativeResize="0"/>
          <p:nvPr/>
        </p:nvPicPr>
        <p:blipFill>
          <a:blip r:embed="rId4">
            <a:alphaModFix/>
          </a:blip>
          <a:stretch>
            <a:fillRect/>
          </a:stretch>
        </p:blipFill>
        <p:spPr>
          <a:xfrm>
            <a:off x="0" y="0"/>
            <a:ext cx="9144003" cy="5143501"/>
          </a:xfrm>
          <a:prstGeom prst="rect">
            <a:avLst/>
          </a:prstGeom>
          <a:noFill/>
          <a:ln>
            <a:noFill/>
          </a:ln>
        </p:spPr>
      </p:pic>
      <p:sp>
        <p:nvSpPr>
          <p:cNvPr id="107" name="Google Shape;107;p20"/>
          <p:cNvSpPr txBox="1"/>
          <p:nvPr/>
        </p:nvSpPr>
        <p:spPr>
          <a:xfrm>
            <a:off x="4435125" y="1796775"/>
            <a:ext cx="4184400" cy="1362300"/>
          </a:xfrm>
          <a:prstGeom prst="rect">
            <a:avLst/>
          </a:prstGeom>
          <a:noFill/>
          <a:ln>
            <a:noFill/>
          </a:ln>
        </p:spPr>
        <p:txBody>
          <a:bodyPr anchorCtr="0" anchor="t" bIns="34275" lIns="68575" spcFirstLastPara="1" rIns="68575" wrap="square" tIns="34275">
            <a:spAutoFit/>
          </a:bodyPr>
          <a:lstStyle/>
          <a:p>
            <a:pPr indent="0" lvl="0" marL="0" marR="0" rtl="0" algn="l">
              <a:lnSpc>
                <a:spcPct val="100000"/>
              </a:lnSpc>
              <a:spcBef>
                <a:spcPts val="0"/>
              </a:spcBef>
              <a:spcAft>
                <a:spcPts val="0"/>
              </a:spcAft>
              <a:buClr>
                <a:srgbClr val="000000"/>
              </a:buClr>
              <a:buFont typeface="Arial"/>
              <a:buNone/>
            </a:pPr>
            <a:r>
              <a:rPr b="1" lang="en-GB" sz="4200">
                <a:solidFill>
                  <a:srgbClr val="FFB600"/>
                </a:solidFill>
                <a:latin typeface="Roboto Condensed"/>
                <a:ea typeface="Roboto Condensed"/>
                <a:cs typeface="Roboto Condensed"/>
                <a:sym typeface="Roboto Condensed"/>
              </a:rPr>
              <a:t>WHY </a:t>
            </a:r>
            <a:r>
              <a:rPr b="1" lang="en-GB" sz="4200">
                <a:solidFill>
                  <a:srgbClr val="FFB600"/>
                </a:solidFill>
                <a:latin typeface="Roboto Condensed"/>
                <a:ea typeface="Roboto Condensed"/>
                <a:cs typeface="Roboto Condensed"/>
                <a:sym typeface="Roboto Condensed"/>
              </a:rPr>
              <a:t>IS IT HOTTER</a:t>
            </a:r>
            <a:br>
              <a:rPr b="1" lang="en-GB" sz="4200">
                <a:solidFill>
                  <a:schemeClr val="lt1"/>
                </a:solidFill>
                <a:latin typeface="Roboto Condensed"/>
                <a:ea typeface="Roboto Condensed"/>
                <a:cs typeface="Roboto Condensed"/>
                <a:sym typeface="Roboto Condensed"/>
              </a:rPr>
            </a:br>
            <a:r>
              <a:rPr b="1" lang="en-GB" sz="4200">
                <a:solidFill>
                  <a:schemeClr val="lt1"/>
                </a:solidFill>
                <a:latin typeface="Roboto Condensed"/>
                <a:ea typeface="Roboto Condensed"/>
                <a:cs typeface="Roboto Condensed"/>
                <a:sym typeface="Roboto Condensed"/>
              </a:rPr>
              <a:t>LIVING IN A CITY?</a:t>
            </a:r>
            <a:endParaRPr b="1" sz="4200">
              <a:solidFill>
                <a:schemeClr val="lt1"/>
              </a:solidFill>
              <a:latin typeface="Roboto Condensed"/>
              <a:ea typeface="Roboto Condensed"/>
              <a:cs typeface="Roboto Condensed"/>
              <a:sym typeface="Roboto Condensed"/>
            </a:endParaRPr>
          </a:p>
        </p:txBody>
      </p:sp>
      <p:sp>
        <p:nvSpPr>
          <p:cNvPr id="108" name="Google Shape;108;p20"/>
          <p:cNvSpPr/>
          <p:nvPr/>
        </p:nvSpPr>
        <p:spPr>
          <a:xfrm>
            <a:off x="7856798" y="117339"/>
            <a:ext cx="1062900" cy="892200"/>
          </a:xfrm>
          <a:prstGeom prst="rect">
            <a:avLst/>
          </a:prstGeom>
          <a:solidFill>
            <a:srgbClr val="000000"/>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GB"/>
              <a:t>v</a:t>
            </a:r>
            <a:endParaRPr/>
          </a:p>
        </p:txBody>
      </p:sp>
      <p:pic>
        <p:nvPicPr>
          <p:cNvPr id="109" name="Google Shape;109;p20"/>
          <p:cNvPicPr preferRelativeResize="0"/>
          <p:nvPr/>
        </p:nvPicPr>
        <p:blipFill rotWithShape="1">
          <a:blip r:embed="rId5">
            <a:alphaModFix/>
          </a:blip>
          <a:srcRect b="0" l="52575" r="0" t="0"/>
          <a:stretch/>
        </p:blipFill>
        <p:spPr>
          <a:xfrm>
            <a:off x="8091874" y="163914"/>
            <a:ext cx="827827" cy="507150"/>
          </a:xfrm>
          <a:prstGeom prst="rect">
            <a:avLst/>
          </a:prstGeom>
          <a:noFill/>
          <a:ln>
            <a:noFill/>
          </a:ln>
        </p:spPr>
      </p:pic>
      <p:sp>
        <p:nvSpPr>
          <p:cNvPr id="110" name="Google Shape;110;p20"/>
          <p:cNvSpPr txBox="1"/>
          <p:nvPr/>
        </p:nvSpPr>
        <p:spPr>
          <a:xfrm>
            <a:off x="7918233" y="4757101"/>
            <a:ext cx="1753200" cy="386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GB" sz="1200">
                <a:solidFill>
                  <a:srgbClr val="999999"/>
                </a:solidFill>
                <a:latin typeface="Roboto Condensed"/>
                <a:ea typeface="Roboto Condensed"/>
                <a:cs typeface="Roboto Condensed"/>
                <a:sym typeface="Roboto Condensed"/>
              </a:rPr>
              <a:t>Learning</a:t>
            </a:r>
            <a:r>
              <a:rPr lang="en-GB" sz="1200">
                <a:solidFill>
                  <a:srgbClr val="999999"/>
                </a:solidFill>
                <a:latin typeface="Roboto Condensed"/>
                <a:ea typeface="Roboto Condensed"/>
                <a:cs typeface="Roboto Condensed"/>
                <a:sym typeface="Roboto Condensed"/>
              </a:rPr>
              <a:t> theory</a:t>
            </a:r>
            <a:endParaRPr sz="1200">
              <a:solidFill>
                <a:srgbClr val="999999"/>
              </a:solidFill>
              <a:latin typeface="Roboto Condensed"/>
              <a:ea typeface="Roboto Condensed"/>
              <a:cs typeface="Roboto Condensed"/>
              <a:sym typeface="Roboto Condensed"/>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4" name="Shape 114"/>
        <p:cNvGrpSpPr/>
        <p:nvPr/>
      </p:nvGrpSpPr>
      <p:grpSpPr>
        <a:xfrm>
          <a:off x="0" y="0"/>
          <a:ext cx="0" cy="0"/>
          <a:chOff x="0" y="0"/>
          <a:chExt cx="0" cy="0"/>
        </a:xfrm>
      </p:grpSpPr>
      <p:pic>
        <p:nvPicPr>
          <p:cNvPr id="115" name="Google Shape;115;p21" title="AdobeStock_1658226717.jpeg"/>
          <p:cNvPicPr preferRelativeResize="0"/>
          <p:nvPr/>
        </p:nvPicPr>
        <p:blipFill rotWithShape="1">
          <a:blip r:embed="rId3">
            <a:alphaModFix/>
          </a:blip>
          <a:srcRect b="0" l="7884" r="7884" t="0"/>
          <a:stretch/>
        </p:blipFill>
        <p:spPr>
          <a:xfrm>
            <a:off x="407400" y="1148173"/>
            <a:ext cx="2325176" cy="1552798"/>
          </a:xfrm>
          <a:prstGeom prst="rect">
            <a:avLst/>
          </a:prstGeom>
          <a:noFill/>
          <a:ln>
            <a:noFill/>
          </a:ln>
        </p:spPr>
      </p:pic>
      <p:pic>
        <p:nvPicPr>
          <p:cNvPr id="116" name="Google Shape;116;p21" title="jason-dent-gqSb-YqCNvw-unsplash.jpg"/>
          <p:cNvPicPr preferRelativeResize="0"/>
          <p:nvPr/>
        </p:nvPicPr>
        <p:blipFill rotWithShape="1">
          <a:blip r:embed="rId4">
            <a:alphaModFix/>
          </a:blip>
          <a:srcRect b="0" l="7884" r="7884" t="0"/>
          <a:stretch/>
        </p:blipFill>
        <p:spPr>
          <a:xfrm>
            <a:off x="3406411" y="1148173"/>
            <a:ext cx="2325176" cy="1552801"/>
          </a:xfrm>
          <a:prstGeom prst="rect">
            <a:avLst/>
          </a:prstGeom>
          <a:noFill/>
          <a:ln>
            <a:noFill/>
          </a:ln>
        </p:spPr>
      </p:pic>
      <p:sp>
        <p:nvSpPr>
          <p:cNvPr id="117" name="Google Shape;117;p21"/>
          <p:cNvSpPr txBox="1"/>
          <p:nvPr/>
        </p:nvSpPr>
        <p:spPr>
          <a:xfrm>
            <a:off x="329175" y="212125"/>
            <a:ext cx="6978600" cy="715800"/>
          </a:xfrm>
          <a:prstGeom prst="rect">
            <a:avLst/>
          </a:prstGeom>
          <a:noFill/>
          <a:ln>
            <a:noFill/>
          </a:ln>
        </p:spPr>
        <p:txBody>
          <a:bodyPr anchorCtr="0" anchor="t" bIns="34275" lIns="68575" spcFirstLastPara="1" rIns="68575" wrap="square" tIns="34275">
            <a:spAutoFit/>
          </a:bodyPr>
          <a:lstStyle/>
          <a:p>
            <a:pPr indent="0" lvl="0" marL="0" marR="0" rtl="0" algn="l">
              <a:spcBef>
                <a:spcPts val="0"/>
              </a:spcBef>
              <a:spcAft>
                <a:spcPts val="0"/>
              </a:spcAft>
              <a:buNone/>
            </a:pPr>
            <a:r>
              <a:rPr b="1" lang="en-GB" sz="4200">
                <a:solidFill>
                  <a:srgbClr val="FFB600"/>
                </a:solidFill>
                <a:latin typeface="Roboto Condensed"/>
                <a:ea typeface="Roboto Condensed"/>
                <a:cs typeface="Roboto Condensed"/>
                <a:sym typeface="Roboto Condensed"/>
              </a:rPr>
              <a:t>CAUSES</a:t>
            </a:r>
            <a:r>
              <a:rPr b="1" lang="en-GB" sz="4200">
                <a:solidFill>
                  <a:srgbClr val="FFFFFF"/>
                </a:solidFill>
                <a:latin typeface="Roboto Condensed"/>
                <a:ea typeface="Roboto Condensed"/>
                <a:cs typeface="Roboto Condensed"/>
                <a:sym typeface="Roboto Condensed"/>
              </a:rPr>
              <a:t> OF INCREASED HEAT</a:t>
            </a:r>
            <a:endParaRPr b="1" sz="4200">
              <a:solidFill>
                <a:srgbClr val="B6DE10"/>
              </a:solidFill>
              <a:latin typeface="Roboto Condensed"/>
              <a:ea typeface="Roboto Condensed"/>
              <a:cs typeface="Roboto Condensed"/>
              <a:sym typeface="Roboto Condensed"/>
            </a:endParaRPr>
          </a:p>
        </p:txBody>
      </p:sp>
      <p:sp>
        <p:nvSpPr>
          <p:cNvPr id="118" name="Google Shape;118;p21"/>
          <p:cNvSpPr txBox="1"/>
          <p:nvPr/>
        </p:nvSpPr>
        <p:spPr>
          <a:xfrm>
            <a:off x="281051" y="2835217"/>
            <a:ext cx="2670000" cy="777300"/>
          </a:xfrm>
          <a:prstGeom prst="rect">
            <a:avLst/>
          </a:prstGeom>
          <a:noFill/>
          <a:ln>
            <a:noFill/>
          </a:ln>
        </p:spPr>
        <p:txBody>
          <a:bodyPr anchorCtr="0" anchor="t" bIns="34275" lIns="68575" spcFirstLastPara="1" rIns="68575" wrap="square" tIns="34275">
            <a:spAutoFit/>
          </a:bodyPr>
          <a:lstStyle/>
          <a:p>
            <a:pPr indent="0" lvl="0" marL="0" marR="0" rtl="0" algn="ctr">
              <a:spcBef>
                <a:spcPts val="0"/>
              </a:spcBef>
              <a:spcAft>
                <a:spcPts val="0"/>
              </a:spcAft>
              <a:buNone/>
            </a:pPr>
            <a:r>
              <a:rPr b="1" lang="en-GB" sz="2300">
                <a:solidFill>
                  <a:srgbClr val="FFB600"/>
                </a:solidFill>
                <a:latin typeface="Roboto Condensed"/>
                <a:ea typeface="Roboto Condensed"/>
                <a:cs typeface="Roboto Condensed"/>
                <a:sym typeface="Roboto Condensed"/>
              </a:rPr>
              <a:t>Heat-absorbing surfaces</a:t>
            </a:r>
            <a:endParaRPr b="1" sz="2100">
              <a:solidFill>
                <a:srgbClr val="FFB600"/>
              </a:solidFill>
              <a:latin typeface="Roboto Condensed"/>
              <a:ea typeface="Roboto Condensed"/>
              <a:cs typeface="Roboto Condensed"/>
              <a:sym typeface="Roboto Condensed"/>
            </a:endParaRPr>
          </a:p>
        </p:txBody>
      </p:sp>
      <p:sp>
        <p:nvSpPr>
          <p:cNvPr id="119" name="Google Shape;119;p21"/>
          <p:cNvSpPr txBox="1"/>
          <p:nvPr/>
        </p:nvSpPr>
        <p:spPr>
          <a:xfrm>
            <a:off x="3300150" y="2835217"/>
            <a:ext cx="2543700" cy="777300"/>
          </a:xfrm>
          <a:prstGeom prst="rect">
            <a:avLst/>
          </a:prstGeom>
          <a:noFill/>
          <a:ln>
            <a:noFill/>
          </a:ln>
        </p:spPr>
        <p:txBody>
          <a:bodyPr anchorCtr="0" anchor="t" bIns="34275" lIns="68575" spcFirstLastPara="1" rIns="68575" wrap="square" tIns="34275">
            <a:spAutoFit/>
          </a:bodyPr>
          <a:lstStyle/>
          <a:p>
            <a:pPr indent="0" lvl="0" marL="0" marR="0" rtl="0" algn="ctr">
              <a:spcBef>
                <a:spcPts val="0"/>
              </a:spcBef>
              <a:spcAft>
                <a:spcPts val="0"/>
              </a:spcAft>
              <a:buNone/>
            </a:pPr>
            <a:r>
              <a:rPr b="1" lang="en-GB" sz="2300">
                <a:solidFill>
                  <a:srgbClr val="FFB600"/>
                </a:solidFill>
                <a:latin typeface="Roboto Condensed"/>
                <a:ea typeface="Roboto Condensed"/>
                <a:cs typeface="Roboto Condensed"/>
                <a:sym typeface="Roboto Condensed"/>
              </a:rPr>
              <a:t>Lack of</a:t>
            </a:r>
            <a:br>
              <a:rPr b="1" lang="en-GB" sz="2300">
                <a:solidFill>
                  <a:srgbClr val="FFB600"/>
                </a:solidFill>
                <a:latin typeface="Roboto Condensed"/>
                <a:ea typeface="Roboto Condensed"/>
                <a:cs typeface="Roboto Condensed"/>
                <a:sym typeface="Roboto Condensed"/>
              </a:rPr>
            </a:br>
            <a:r>
              <a:rPr b="1" lang="en-GB" sz="2300">
                <a:solidFill>
                  <a:srgbClr val="FFB600"/>
                </a:solidFill>
                <a:latin typeface="Roboto Condensed"/>
                <a:ea typeface="Roboto Condensed"/>
                <a:cs typeface="Roboto Condensed"/>
                <a:sym typeface="Roboto Condensed"/>
              </a:rPr>
              <a:t>vegetation</a:t>
            </a:r>
            <a:endParaRPr b="1" sz="2100">
              <a:solidFill>
                <a:srgbClr val="FFB600"/>
              </a:solidFill>
              <a:latin typeface="Roboto Condensed"/>
              <a:ea typeface="Roboto Condensed"/>
              <a:cs typeface="Roboto Condensed"/>
              <a:sym typeface="Roboto Condensed"/>
            </a:endParaRPr>
          </a:p>
        </p:txBody>
      </p:sp>
      <p:pic>
        <p:nvPicPr>
          <p:cNvPr id="120" name="Google Shape;120;p21" title="adomas-aleno-WPOCUDaz1NM-unsplash.jpg"/>
          <p:cNvPicPr preferRelativeResize="0"/>
          <p:nvPr/>
        </p:nvPicPr>
        <p:blipFill rotWithShape="1">
          <a:blip r:embed="rId5">
            <a:alphaModFix/>
          </a:blip>
          <a:srcRect b="22165" l="0" r="0" t="22171"/>
          <a:stretch/>
        </p:blipFill>
        <p:spPr>
          <a:xfrm>
            <a:off x="6405425" y="1148173"/>
            <a:ext cx="2325177" cy="1552799"/>
          </a:xfrm>
          <a:prstGeom prst="rect">
            <a:avLst/>
          </a:prstGeom>
          <a:noFill/>
          <a:ln>
            <a:noFill/>
          </a:ln>
        </p:spPr>
      </p:pic>
      <p:sp>
        <p:nvSpPr>
          <p:cNvPr id="121" name="Google Shape;121;p21"/>
          <p:cNvSpPr txBox="1"/>
          <p:nvPr/>
        </p:nvSpPr>
        <p:spPr>
          <a:xfrm>
            <a:off x="6192962" y="2835217"/>
            <a:ext cx="2750100" cy="777300"/>
          </a:xfrm>
          <a:prstGeom prst="rect">
            <a:avLst/>
          </a:prstGeom>
          <a:noFill/>
          <a:ln>
            <a:noFill/>
          </a:ln>
        </p:spPr>
        <p:txBody>
          <a:bodyPr anchorCtr="0" anchor="t" bIns="34275" lIns="68575" spcFirstLastPara="1" rIns="68575" wrap="square" tIns="34275">
            <a:spAutoFit/>
          </a:bodyPr>
          <a:lstStyle/>
          <a:p>
            <a:pPr indent="0" lvl="0" marL="0" marR="0" rtl="0" algn="ctr">
              <a:spcBef>
                <a:spcPts val="0"/>
              </a:spcBef>
              <a:spcAft>
                <a:spcPts val="0"/>
              </a:spcAft>
              <a:buNone/>
            </a:pPr>
            <a:r>
              <a:rPr b="1" lang="en-GB" sz="2300">
                <a:solidFill>
                  <a:srgbClr val="FFB600"/>
                </a:solidFill>
                <a:latin typeface="Roboto Condensed"/>
                <a:ea typeface="Roboto Condensed"/>
                <a:cs typeface="Roboto Condensed"/>
                <a:sym typeface="Roboto Condensed"/>
              </a:rPr>
              <a:t>Human activity and infrastructure</a:t>
            </a:r>
            <a:endParaRPr b="1" sz="2100">
              <a:solidFill>
                <a:srgbClr val="FFB600"/>
              </a:solidFill>
              <a:latin typeface="Roboto Condensed"/>
              <a:ea typeface="Roboto Condensed"/>
              <a:cs typeface="Roboto Condensed"/>
              <a:sym typeface="Roboto Condensed"/>
            </a:endParaRPr>
          </a:p>
        </p:txBody>
      </p:sp>
      <p:sp>
        <p:nvSpPr>
          <p:cNvPr id="122" name="Google Shape;122;p21"/>
          <p:cNvSpPr/>
          <p:nvPr/>
        </p:nvSpPr>
        <p:spPr>
          <a:xfrm>
            <a:off x="7856798" y="117339"/>
            <a:ext cx="1062900" cy="892200"/>
          </a:xfrm>
          <a:prstGeom prst="rect">
            <a:avLst/>
          </a:prstGeom>
          <a:solidFill>
            <a:srgbClr val="000000"/>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GB"/>
              <a:t>v</a:t>
            </a:r>
            <a:endParaRPr/>
          </a:p>
        </p:txBody>
      </p:sp>
      <p:pic>
        <p:nvPicPr>
          <p:cNvPr id="123" name="Google Shape;123;p21"/>
          <p:cNvPicPr preferRelativeResize="0"/>
          <p:nvPr/>
        </p:nvPicPr>
        <p:blipFill rotWithShape="1">
          <a:blip r:embed="rId6">
            <a:alphaModFix/>
          </a:blip>
          <a:srcRect b="0" l="52575" r="0" t="0"/>
          <a:stretch/>
        </p:blipFill>
        <p:spPr>
          <a:xfrm>
            <a:off x="8091874" y="163914"/>
            <a:ext cx="827827" cy="507150"/>
          </a:xfrm>
          <a:prstGeom prst="rect">
            <a:avLst/>
          </a:prstGeom>
          <a:noFill/>
          <a:ln>
            <a:noFill/>
          </a:ln>
        </p:spPr>
      </p:pic>
      <p:sp>
        <p:nvSpPr>
          <p:cNvPr id="124" name="Google Shape;124;p21"/>
          <p:cNvSpPr txBox="1"/>
          <p:nvPr/>
        </p:nvSpPr>
        <p:spPr>
          <a:xfrm>
            <a:off x="281051" y="3622650"/>
            <a:ext cx="2670000" cy="1131300"/>
          </a:xfrm>
          <a:prstGeom prst="rect">
            <a:avLst/>
          </a:prstGeom>
          <a:noFill/>
          <a:ln>
            <a:noFill/>
          </a:ln>
        </p:spPr>
        <p:txBody>
          <a:bodyPr anchorCtr="0" anchor="t" bIns="34275" lIns="68575" spcFirstLastPara="1" rIns="68575" wrap="square" tIns="34275">
            <a:spAutoFit/>
          </a:bodyPr>
          <a:lstStyle/>
          <a:p>
            <a:pPr indent="-374650" lvl="0" marL="457200" marR="0" rtl="0" algn="l">
              <a:spcBef>
                <a:spcPts val="0"/>
              </a:spcBef>
              <a:spcAft>
                <a:spcPts val="0"/>
              </a:spcAft>
              <a:buClr>
                <a:schemeClr val="lt1"/>
              </a:buClr>
              <a:buSzPts val="2300"/>
              <a:buFont typeface="Roboto Condensed"/>
              <a:buChar char="●"/>
            </a:pPr>
            <a:r>
              <a:rPr b="1" lang="en-GB" sz="2300">
                <a:solidFill>
                  <a:schemeClr val="lt1"/>
                </a:solidFill>
                <a:latin typeface="Roboto Condensed"/>
                <a:ea typeface="Roboto Condensed"/>
                <a:cs typeface="Roboto Condensed"/>
                <a:sym typeface="Roboto Condensed"/>
              </a:rPr>
              <a:t>asphalt roads</a:t>
            </a:r>
            <a:endParaRPr b="1" sz="2300">
              <a:solidFill>
                <a:schemeClr val="lt1"/>
              </a:solidFill>
              <a:latin typeface="Roboto Condensed"/>
              <a:ea typeface="Roboto Condensed"/>
              <a:cs typeface="Roboto Condensed"/>
              <a:sym typeface="Roboto Condensed"/>
            </a:endParaRPr>
          </a:p>
          <a:p>
            <a:pPr indent="-374650" lvl="0" marL="457200" marR="0" rtl="0" algn="l">
              <a:spcBef>
                <a:spcPts val="0"/>
              </a:spcBef>
              <a:spcAft>
                <a:spcPts val="0"/>
              </a:spcAft>
              <a:buClr>
                <a:schemeClr val="lt1"/>
              </a:buClr>
              <a:buSzPts val="2300"/>
              <a:buFont typeface="Roboto Condensed"/>
              <a:buChar char="●"/>
            </a:pPr>
            <a:r>
              <a:rPr b="1" lang="en-GB" sz="2300">
                <a:solidFill>
                  <a:schemeClr val="lt1"/>
                </a:solidFill>
                <a:latin typeface="Roboto Condensed"/>
                <a:ea typeface="Roboto Condensed"/>
                <a:cs typeface="Roboto Condensed"/>
                <a:sym typeface="Roboto Condensed"/>
              </a:rPr>
              <a:t>dark roofs</a:t>
            </a:r>
            <a:endParaRPr b="1" sz="2300">
              <a:solidFill>
                <a:schemeClr val="lt1"/>
              </a:solidFill>
              <a:latin typeface="Roboto Condensed"/>
              <a:ea typeface="Roboto Condensed"/>
              <a:cs typeface="Roboto Condensed"/>
              <a:sym typeface="Roboto Condensed"/>
            </a:endParaRPr>
          </a:p>
          <a:p>
            <a:pPr indent="-374650" lvl="0" marL="457200" marR="0" rtl="0" algn="l">
              <a:spcBef>
                <a:spcPts val="0"/>
              </a:spcBef>
              <a:spcAft>
                <a:spcPts val="0"/>
              </a:spcAft>
              <a:buClr>
                <a:schemeClr val="lt1"/>
              </a:buClr>
              <a:buSzPts val="2300"/>
              <a:buFont typeface="Roboto Condensed"/>
              <a:buChar char="●"/>
            </a:pPr>
            <a:r>
              <a:rPr b="1" lang="en-GB" sz="2300">
                <a:solidFill>
                  <a:schemeClr val="lt1"/>
                </a:solidFill>
                <a:latin typeface="Roboto Condensed"/>
                <a:ea typeface="Roboto Condensed"/>
                <a:cs typeface="Roboto Condensed"/>
                <a:sym typeface="Roboto Condensed"/>
              </a:rPr>
              <a:t>concrete paths</a:t>
            </a:r>
            <a:endParaRPr b="1" sz="2100">
              <a:solidFill>
                <a:schemeClr val="lt1"/>
              </a:solidFill>
              <a:latin typeface="Roboto Condensed"/>
              <a:ea typeface="Roboto Condensed"/>
              <a:cs typeface="Roboto Condensed"/>
              <a:sym typeface="Roboto Condensed"/>
            </a:endParaRPr>
          </a:p>
        </p:txBody>
      </p:sp>
      <p:sp>
        <p:nvSpPr>
          <p:cNvPr id="125" name="Google Shape;125;p21"/>
          <p:cNvSpPr txBox="1"/>
          <p:nvPr/>
        </p:nvSpPr>
        <p:spPr>
          <a:xfrm>
            <a:off x="3234001" y="3622650"/>
            <a:ext cx="2670000" cy="1131300"/>
          </a:xfrm>
          <a:prstGeom prst="rect">
            <a:avLst/>
          </a:prstGeom>
          <a:noFill/>
          <a:ln>
            <a:noFill/>
          </a:ln>
        </p:spPr>
        <p:txBody>
          <a:bodyPr anchorCtr="0" anchor="t" bIns="34275" lIns="68575" spcFirstLastPara="1" rIns="68575" wrap="square" tIns="34275">
            <a:spAutoFit/>
          </a:bodyPr>
          <a:lstStyle/>
          <a:p>
            <a:pPr indent="-374650" lvl="0" marL="457200" marR="0" rtl="0" algn="l">
              <a:spcBef>
                <a:spcPts val="0"/>
              </a:spcBef>
              <a:spcAft>
                <a:spcPts val="0"/>
              </a:spcAft>
              <a:buClr>
                <a:schemeClr val="lt1"/>
              </a:buClr>
              <a:buSzPts val="2300"/>
              <a:buFont typeface="Roboto Condensed"/>
              <a:buChar char="●"/>
            </a:pPr>
            <a:r>
              <a:rPr b="1" lang="en-GB" sz="2300">
                <a:solidFill>
                  <a:schemeClr val="lt1"/>
                </a:solidFill>
                <a:latin typeface="Roboto Condensed"/>
                <a:ea typeface="Roboto Condensed"/>
                <a:cs typeface="Roboto Condensed"/>
                <a:sym typeface="Roboto Condensed"/>
              </a:rPr>
              <a:t>few trees</a:t>
            </a:r>
            <a:endParaRPr b="1" sz="2300">
              <a:solidFill>
                <a:schemeClr val="lt1"/>
              </a:solidFill>
              <a:latin typeface="Roboto Condensed"/>
              <a:ea typeface="Roboto Condensed"/>
              <a:cs typeface="Roboto Condensed"/>
              <a:sym typeface="Roboto Condensed"/>
            </a:endParaRPr>
          </a:p>
          <a:p>
            <a:pPr indent="-374650" lvl="0" marL="457200" marR="0" rtl="0" algn="l">
              <a:spcBef>
                <a:spcPts val="0"/>
              </a:spcBef>
              <a:spcAft>
                <a:spcPts val="0"/>
              </a:spcAft>
              <a:buClr>
                <a:schemeClr val="lt1"/>
              </a:buClr>
              <a:buSzPts val="2300"/>
              <a:buFont typeface="Roboto Condensed"/>
              <a:buChar char="●"/>
            </a:pPr>
            <a:r>
              <a:rPr b="1" lang="en-GB" sz="2300">
                <a:solidFill>
                  <a:schemeClr val="lt1"/>
                </a:solidFill>
                <a:latin typeface="Roboto Condensed"/>
                <a:ea typeface="Roboto Condensed"/>
                <a:cs typeface="Roboto Condensed"/>
                <a:sym typeface="Roboto Condensed"/>
              </a:rPr>
              <a:t>limited parks</a:t>
            </a:r>
            <a:endParaRPr b="1" sz="2300">
              <a:solidFill>
                <a:schemeClr val="lt1"/>
              </a:solidFill>
              <a:latin typeface="Roboto Condensed"/>
              <a:ea typeface="Roboto Condensed"/>
              <a:cs typeface="Roboto Condensed"/>
              <a:sym typeface="Roboto Condensed"/>
            </a:endParaRPr>
          </a:p>
          <a:p>
            <a:pPr indent="-374650" lvl="0" marL="457200" marR="0" rtl="0" algn="l">
              <a:spcBef>
                <a:spcPts val="0"/>
              </a:spcBef>
              <a:spcAft>
                <a:spcPts val="0"/>
              </a:spcAft>
              <a:buClr>
                <a:schemeClr val="lt1"/>
              </a:buClr>
              <a:buSzPts val="2300"/>
              <a:buFont typeface="Roboto Condensed"/>
              <a:buChar char="●"/>
            </a:pPr>
            <a:r>
              <a:rPr b="1" lang="en-GB" sz="2300">
                <a:solidFill>
                  <a:schemeClr val="lt1"/>
                </a:solidFill>
                <a:latin typeface="Roboto Condensed"/>
                <a:ea typeface="Roboto Condensed"/>
                <a:cs typeface="Roboto Condensed"/>
                <a:sym typeface="Roboto Condensed"/>
              </a:rPr>
              <a:t>paved courtyards</a:t>
            </a:r>
            <a:endParaRPr b="1" sz="2100">
              <a:solidFill>
                <a:schemeClr val="lt1"/>
              </a:solidFill>
              <a:latin typeface="Roboto Condensed"/>
              <a:ea typeface="Roboto Condensed"/>
              <a:cs typeface="Roboto Condensed"/>
              <a:sym typeface="Roboto Condensed"/>
            </a:endParaRPr>
          </a:p>
        </p:txBody>
      </p:sp>
      <p:sp>
        <p:nvSpPr>
          <p:cNvPr id="126" name="Google Shape;126;p21"/>
          <p:cNvSpPr txBox="1"/>
          <p:nvPr/>
        </p:nvSpPr>
        <p:spPr>
          <a:xfrm>
            <a:off x="6273051" y="3622650"/>
            <a:ext cx="2670000" cy="1131300"/>
          </a:xfrm>
          <a:prstGeom prst="rect">
            <a:avLst/>
          </a:prstGeom>
          <a:noFill/>
          <a:ln>
            <a:noFill/>
          </a:ln>
        </p:spPr>
        <p:txBody>
          <a:bodyPr anchorCtr="0" anchor="t" bIns="34275" lIns="68575" spcFirstLastPara="1" rIns="68575" wrap="square" tIns="34275">
            <a:spAutoFit/>
          </a:bodyPr>
          <a:lstStyle/>
          <a:p>
            <a:pPr indent="-374650" lvl="0" marL="457200" marR="0" rtl="0" algn="l">
              <a:spcBef>
                <a:spcPts val="0"/>
              </a:spcBef>
              <a:spcAft>
                <a:spcPts val="0"/>
              </a:spcAft>
              <a:buClr>
                <a:schemeClr val="lt1"/>
              </a:buClr>
              <a:buSzPts val="2300"/>
              <a:buFont typeface="Roboto Condensed"/>
              <a:buChar char="●"/>
            </a:pPr>
            <a:r>
              <a:rPr b="1" lang="en-GB" sz="2300">
                <a:solidFill>
                  <a:schemeClr val="lt1"/>
                </a:solidFill>
                <a:latin typeface="Roboto Condensed"/>
                <a:ea typeface="Roboto Condensed"/>
                <a:cs typeface="Roboto Condensed"/>
                <a:sym typeface="Roboto Condensed"/>
              </a:rPr>
              <a:t>cars and trucks </a:t>
            </a:r>
            <a:endParaRPr b="1" sz="2300">
              <a:solidFill>
                <a:schemeClr val="lt1"/>
              </a:solidFill>
              <a:latin typeface="Roboto Condensed"/>
              <a:ea typeface="Roboto Condensed"/>
              <a:cs typeface="Roboto Condensed"/>
              <a:sym typeface="Roboto Condensed"/>
            </a:endParaRPr>
          </a:p>
          <a:p>
            <a:pPr indent="-374650" lvl="0" marL="457200" marR="0" rtl="0" algn="l">
              <a:spcBef>
                <a:spcPts val="0"/>
              </a:spcBef>
              <a:spcAft>
                <a:spcPts val="0"/>
              </a:spcAft>
              <a:buClr>
                <a:schemeClr val="lt1"/>
              </a:buClr>
              <a:buSzPts val="2300"/>
              <a:buFont typeface="Roboto Condensed"/>
              <a:buChar char="●"/>
            </a:pPr>
            <a:r>
              <a:rPr b="1" lang="en-GB" sz="2300">
                <a:solidFill>
                  <a:schemeClr val="lt1"/>
                </a:solidFill>
                <a:latin typeface="Roboto Condensed"/>
                <a:ea typeface="Roboto Condensed"/>
                <a:cs typeface="Roboto Condensed"/>
                <a:sym typeface="Roboto Condensed"/>
              </a:rPr>
              <a:t>air-conditioners </a:t>
            </a:r>
            <a:endParaRPr b="1" sz="2300">
              <a:solidFill>
                <a:schemeClr val="lt1"/>
              </a:solidFill>
              <a:latin typeface="Roboto Condensed"/>
              <a:ea typeface="Roboto Condensed"/>
              <a:cs typeface="Roboto Condensed"/>
              <a:sym typeface="Roboto Condensed"/>
            </a:endParaRPr>
          </a:p>
          <a:p>
            <a:pPr indent="-374650" lvl="0" marL="457200" marR="0" rtl="0" algn="l">
              <a:spcBef>
                <a:spcPts val="0"/>
              </a:spcBef>
              <a:spcAft>
                <a:spcPts val="0"/>
              </a:spcAft>
              <a:buClr>
                <a:schemeClr val="lt1"/>
              </a:buClr>
              <a:buSzPts val="2300"/>
              <a:buFont typeface="Roboto Condensed"/>
              <a:buChar char="●"/>
            </a:pPr>
            <a:r>
              <a:rPr b="1" lang="en-GB" sz="2300">
                <a:solidFill>
                  <a:schemeClr val="lt1"/>
                </a:solidFill>
                <a:latin typeface="Roboto Condensed"/>
                <a:ea typeface="Roboto Condensed"/>
                <a:cs typeface="Roboto Condensed"/>
                <a:sym typeface="Roboto Condensed"/>
              </a:rPr>
              <a:t>dense buildings</a:t>
            </a:r>
            <a:endParaRPr b="1" sz="2100">
              <a:solidFill>
                <a:schemeClr val="lt1"/>
              </a:solidFill>
              <a:latin typeface="Roboto Condensed"/>
              <a:ea typeface="Roboto Condensed"/>
              <a:cs typeface="Roboto Condensed"/>
              <a:sym typeface="Roboto Condensed"/>
            </a:endParaRPr>
          </a:p>
        </p:txBody>
      </p:sp>
      <p:sp>
        <p:nvSpPr>
          <p:cNvPr id="127" name="Google Shape;127;p21"/>
          <p:cNvSpPr txBox="1"/>
          <p:nvPr/>
        </p:nvSpPr>
        <p:spPr>
          <a:xfrm>
            <a:off x="7918233" y="4757101"/>
            <a:ext cx="1753200" cy="386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GB" sz="1200">
                <a:solidFill>
                  <a:srgbClr val="999999"/>
                </a:solidFill>
                <a:latin typeface="Roboto Condensed"/>
                <a:ea typeface="Roboto Condensed"/>
                <a:cs typeface="Roboto Condensed"/>
                <a:sym typeface="Roboto Condensed"/>
              </a:rPr>
              <a:t>Learning theory</a:t>
            </a:r>
            <a:endParaRPr sz="1200">
              <a:solidFill>
                <a:srgbClr val="999999"/>
              </a:solidFill>
              <a:latin typeface="Roboto Condensed"/>
              <a:ea typeface="Roboto Condensed"/>
              <a:cs typeface="Roboto Condensed"/>
              <a:sym typeface="Roboto Condensed"/>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1"/>
        </a:solidFill>
      </p:bgPr>
    </p:bg>
    <p:spTree>
      <p:nvGrpSpPr>
        <p:cNvPr id="131" name="Shape 131"/>
        <p:cNvGrpSpPr/>
        <p:nvPr/>
      </p:nvGrpSpPr>
      <p:grpSpPr>
        <a:xfrm>
          <a:off x="0" y="0"/>
          <a:ext cx="0" cy="0"/>
          <a:chOff x="0" y="0"/>
          <a:chExt cx="0" cy="0"/>
        </a:xfrm>
      </p:grpSpPr>
      <p:sp>
        <p:nvSpPr>
          <p:cNvPr id="132" name="Google Shape;132;p22"/>
          <p:cNvSpPr txBox="1"/>
          <p:nvPr/>
        </p:nvSpPr>
        <p:spPr>
          <a:xfrm>
            <a:off x="308213" y="212175"/>
            <a:ext cx="7311900" cy="566400"/>
          </a:xfrm>
          <a:prstGeom prst="rect">
            <a:avLst/>
          </a:prstGeom>
          <a:noFill/>
          <a:ln>
            <a:noFill/>
          </a:ln>
        </p:spPr>
        <p:txBody>
          <a:bodyPr anchorCtr="0" anchor="t" bIns="34275" lIns="68575" spcFirstLastPara="1" rIns="68575" wrap="square" tIns="34275">
            <a:spAutoFit/>
          </a:bodyPr>
          <a:lstStyle/>
          <a:p>
            <a:pPr indent="0" lvl="0" marL="0" marR="0" rtl="0" algn="l">
              <a:lnSpc>
                <a:spcPct val="85000"/>
              </a:lnSpc>
              <a:spcBef>
                <a:spcPts val="0"/>
              </a:spcBef>
              <a:spcAft>
                <a:spcPts val="0"/>
              </a:spcAft>
              <a:buClr>
                <a:srgbClr val="000000"/>
              </a:buClr>
              <a:buFont typeface="Arial"/>
              <a:buNone/>
            </a:pPr>
            <a:r>
              <a:rPr b="1" lang="en-GB" sz="3800">
                <a:solidFill>
                  <a:schemeClr val="lt2"/>
                </a:solidFill>
                <a:latin typeface="Roboto Condensed"/>
                <a:ea typeface="Roboto Condensed"/>
                <a:cs typeface="Roboto Condensed"/>
                <a:sym typeface="Roboto Condensed"/>
              </a:rPr>
              <a:t>THE </a:t>
            </a:r>
            <a:r>
              <a:rPr b="1" lang="en-GB" sz="3800">
                <a:solidFill>
                  <a:srgbClr val="FFB600"/>
                </a:solidFill>
                <a:latin typeface="Roboto Condensed"/>
                <a:ea typeface="Roboto Condensed"/>
                <a:cs typeface="Roboto Condensed"/>
                <a:sym typeface="Roboto Condensed"/>
              </a:rPr>
              <a:t>URBAN HEAT ISLAND</a:t>
            </a:r>
            <a:r>
              <a:rPr b="1" lang="en-GB" sz="3800">
                <a:solidFill>
                  <a:schemeClr val="lt2"/>
                </a:solidFill>
                <a:latin typeface="Roboto Condensed"/>
                <a:ea typeface="Roboto Condensed"/>
                <a:cs typeface="Roboto Condensed"/>
                <a:sym typeface="Roboto Condensed"/>
              </a:rPr>
              <a:t> EFFECT</a:t>
            </a:r>
            <a:endParaRPr b="1" sz="3800">
              <a:solidFill>
                <a:schemeClr val="lt2"/>
              </a:solidFill>
              <a:latin typeface="Roboto Condensed"/>
              <a:ea typeface="Roboto Condensed"/>
              <a:cs typeface="Roboto Condensed"/>
              <a:sym typeface="Roboto Condensed"/>
            </a:endParaRPr>
          </a:p>
        </p:txBody>
      </p:sp>
      <p:sp>
        <p:nvSpPr>
          <p:cNvPr id="133" name="Google Shape;133;p22"/>
          <p:cNvSpPr/>
          <p:nvPr/>
        </p:nvSpPr>
        <p:spPr>
          <a:xfrm>
            <a:off x="0" y="4400800"/>
            <a:ext cx="1121400" cy="742800"/>
          </a:xfrm>
          <a:prstGeom prst="rect">
            <a:avLst/>
          </a:prstGeom>
          <a:solidFill>
            <a:srgbClr val="000000"/>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GB"/>
              <a:t>v</a:t>
            </a:r>
            <a:endParaRPr/>
          </a:p>
        </p:txBody>
      </p:sp>
      <p:pic>
        <p:nvPicPr>
          <p:cNvPr id="134" name="Google Shape;134;p22"/>
          <p:cNvPicPr preferRelativeResize="0"/>
          <p:nvPr/>
        </p:nvPicPr>
        <p:blipFill rotWithShape="1">
          <a:blip r:embed="rId3">
            <a:alphaModFix/>
          </a:blip>
          <a:srcRect b="0" l="52575" r="0" t="0"/>
          <a:stretch/>
        </p:blipFill>
        <p:spPr>
          <a:xfrm>
            <a:off x="8091874" y="163914"/>
            <a:ext cx="827827" cy="507150"/>
          </a:xfrm>
          <a:prstGeom prst="rect">
            <a:avLst/>
          </a:prstGeom>
          <a:noFill/>
          <a:ln>
            <a:noFill/>
          </a:ln>
        </p:spPr>
      </p:pic>
      <p:pic>
        <p:nvPicPr>
          <p:cNvPr id="135" name="Google Shape;135;p22" title="01022023- WWW UHI.png"/>
          <p:cNvPicPr preferRelativeResize="0"/>
          <p:nvPr/>
        </p:nvPicPr>
        <p:blipFill>
          <a:blip r:embed="rId4">
            <a:alphaModFix/>
          </a:blip>
          <a:stretch>
            <a:fillRect/>
          </a:stretch>
        </p:blipFill>
        <p:spPr>
          <a:xfrm>
            <a:off x="1121400" y="1058375"/>
            <a:ext cx="8919525" cy="4244025"/>
          </a:xfrm>
          <a:prstGeom prst="rect">
            <a:avLst/>
          </a:prstGeom>
          <a:noFill/>
          <a:ln>
            <a:noFill/>
          </a:ln>
        </p:spPr>
      </p:pic>
      <p:sp>
        <p:nvSpPr>
          <p:cNvPr id="136" name="Google Shape;136;p22"/>
          <p:cNvSpPr txBox="1"/>
          <p:nvPr/>
        </p:nvSpPr>
        <p:spPr>
          <a:xfrm>
            <a:off x="368651" y="778575"/>
            <a:ext cx="7980900" cy="377100"/>
          </a:xfrm>
          <a:prstGeom prst="rect">
            <a:avLst/>
          </a:prstGeom>
          <a:noFill/>
          <a:ln>
            <a:noFill/>
          </a:ln>
        </p:spPr>
        <p:txBody>
          <a:bodyPr anchorCtr="0" anchor="t" bIns="34275" lIns="68575" spcFirstLastPara="1" rIns="68575" wrap="square" tIns="34275">
            <a:spAutoFit/>
          </a:bodyPr>
          <a:lstStyle/>
          <a:p>
            <a:pPr indent="0" lvl="0" marL="0" marR="0" rtl="0" algn="l">
              <a:spcBef>
                <a:spcPts val="1000"/>
              </a:spcBef>
              <a:spcAft>
                <a:spcPts val="0"/>
              </a:spcAft>
              <a:buClr>
                <a:srgbClr val="000000"/>
              </a:buClr>
              <a:buFont typeface="Arial"/>
              <a:buNone/>
            </a:pPr>
            <a:r>
              <a:rPr b="1" lang="en-GB" sz="2000">
                <a:solidFill>
                  <a:srgbClr val="FFB600"/>
                </a:solidFill>
                <a:latin typeface="Roboto Condensed"/>
                <a:ea typeface="Roboto Condensed"/>
                <a:cs typeface="Roboto Condensed"/>
                <a:sym typeface="Roboto Condensed"/>
              </a:rPr>
              <a:t>Different regions have different climates, even on a smaller, local scale</a:t>
            </a:r>
            <a:endParaRPr b="1" sz="2000">
              <a:solidFill>
                <a:srgbClr val="FFB600"/>
              </a:solidFill>
              <a:latin typeface="Roboto Condensed"/>
              <a:ea typeface="Roboto Condensed"/>
              <a:cs typeface="Roboto Condensed"/>
              <a:sym typeface="Roboto Condensed"/>
            </a:endParaRPr>
          </a:p>
        </p:txBody>
      </p:sp>
      <p:sp>
        <p:nvSpPr>
          <p:cNvPr id="137" name="Google Shape;137;p22"/>
          <p:cNvSpPr txBox="1"/>
          <p:nvPr/>
        </p:nvSpPr>
        <p:spPr>
          <a:xfrm>
            <a:off x="368651" y="1222052"/>
            <a:ext cx="7980900" cy="377100"/>
          </a:xfrm>
          <a:prstGeom prst="rect">
            <a:avLst/>
          </a:prstGeom>
          <a:noFill/>
          <a:ln>
            <a:noFill/>
          </a:ln>
        </p:spPr>
        <p:txBody>
          <a:bodyPr anchorCtr="0" anchor="t" bIns="34275" lIns="68575" spcFirstLastPara="1" rIns="68575" wrap="square" tIns="34275">
            <a:spAutoFit/>
          </a:bodyPr>
          <a:lstStyle/>
          <a:p>
            <a:pPr indent="0" lvl="0" marL="0" marR="0" rtl="0" algn="l">
              <a:spcBef>
                <a:spcPts val="1000"/>
              </a:spcBef>
              <a:spcAft>
                <a:spcPts val="0"/>
              </a:spcAft>
              <a:buClr>
                <a:srgbClr val="000000"/>
              </a:buClr>
              <a:buFont typeface="Arial"/>
              <a:buNone/>
            </a:pPr>
            <a:r>
              <a:rPr b="1" lang="en-GB" sz="2000">
                <a:solidFill>
                  <a:schemeClr val="lt1"/>
                </a:solidFill>
                <a:latin typeface="Roboto Condensed"/>
                <a:ea typeface="Roboto Condensed"/>
                <a:cs typeface="Roboto Condensed"/>
                <a:sym typeface="Roboto Condensed"/>
              </a:rPr>
              <a:t>The materials used in constructing cities </a:t>
            </a:r>
            <a:r>
              <a:rPr b="1" lang="en-GB" sz="2000">
                <a:solidFill>
                  <a:srgbClr val="FFB600"/>
                </a:solidFill>
                <a:latin typeface="Roboto Condensed"/>
                <a:ea typeface="Roboto Condensed"/>
                <a:cs typeface="Roboto Condensed"/>
                <a:sym typeface="Roboto Condensed"/>
              </a:rPr>
              <a:t>absorb and re-emit more heat</a:t>
            </a:r>
            <a:endParaRPr b="1" sz="2000">
              <a:solidFill>
                <a:srgbClr val="FFB600"/>
              </a:solidFill>
              <a:latin typeface="Roboto Condensed"/>
              <a:ea typeface="Roboto Condensed"/>
              <a:cs typeface="Roboto Condensed"/>
              <a:sym typeface="Roboto Condensed"/>
            </a:endParaRPr>
          </a:p>
        </p:txBody>
      </p:sp>
      <p:sp>
        <p:nvSpPr>
          <p:cNvPr id="138" name="Google Shape;138;p22"/>
          <p:cNvSpPr txBox="1"/>
          <p:nvPr/>
        </p:nvSpPr>
        <p:spPr>
          <a:xfrm>
            <a:off x="368650" y="1665529"/>
            <a:ext cx="3369900" cy="1608600"/>
          </a:xfrm>
          <a:prstGeom prst="rect">
            <a:avLst/>
          </a:prstGeom>
          <a:noFill/>
          <a:ln>
            <a:noFill/>
          </a:ln>
        </p:spPr>
        <p:txBody>
          <a:bodyPr anchorCtr="0" anchor="t" bIns="34275" lIns="68575" spcFirstLastPara="1" rIns="68575" wrap="square" tIns="34275">
            <a:spAutoFit/>
          </a:bodyPr>
          <a:lstStyle/>
          <a:p>
            <a:pPr indent="0" lvl="0" marL="0" marR="0" rtl="0" algn="l">
              <a:spcBef>
                <a:spcPts val="1000"/>
              </a:spcBef>
              <a:spcAft>
                <a:spcPts val="0"/>
              </a:spcAft>
              <a:buClr>
                <a:srgbClr val="000000"/>
              </a:buClr>
              <a:buFont typeface="Arial"/>
              <a:buNone/>
            </a:pPr>
            <a:r>
              <a:rPr b="1" lang="en-GB" sz="2000">
                <a:solidFill>
                  <a:schemeClr val="lt1"/>
                </a:solidFill>
                <a:latin typeface="Roboto Condensed"/>
                <a:ea typeface="Roboto Condensed"/>
                <a:cs typeface="Roboto Condensed"/>
                <a:sym typeface="Roboto Condensed"/>
              </a:rPr>
              <a:t>This, in combination with how </a:t>
            </a:r>
            <a:r>
              <a:rPr b="1" lang="en-GB" sz="2000">
                <a:solidFill>
                  <a:srgbClr val="FFB600"/>
                </a:solidFill>
                <a:latin typeface="Roboto Condensed"/>
                <a:ea typeface="Roboto Condensed"/>
                <a:cs typeface="Roboto Condensed"/>
                <a:sym typeface="Roboto Condensed"/>
              </a:rPr>
              <a:t>dense and highly concentrated cities</a:t>
            </a:r>
            <a:r>
              <a:rPr b="1" lang="en-GB" sz="2000">
                <a:solidFill>
                  <a:schemeClr val="lt1"/>
                </a:solidFill>
                <a:latin typeface="Roboto Condensed"/>
                <a:ea typeface="Roboto Condensed"/>
                <a:cs typeface="Roboto Condensed"/>
                <a:sym typeface="Roboto Condensed"/>
              </a:rPr>
              <a:t> are, creates their own microclimate that is </a:t>
            </a:r>
            <a:r>
              <a:rPr b="1" lang="en-GB" sz="2000">
                <a:solidFill>
                  <a:srgbClr val="FFB600"/>
                </a:solidFill>
                <a:latin typeface="Roboto Condensed"/>
                <a:ea typeface="Roboto Condensed"/>
                <a:cs typeface="Roboto Condensed"/>
                <a:sym typeface="Roboto Condensed"/>
              </a:rPr>
              <a:t>hotter</a:t>
            </a:r>
            <a:br>
              <a:rPr b="1" lang="en-GB" sz="2000">
                <a:solidFill>
                  <a:srgbClr val="FFB600"/>
                </a:solidFill>
                <a:latin typeface="Roboto Condensed"/>
                <a:ea typeface="Roboto Condensed"/>
                <a:cs typeface="Roboto Condensed"/>
                <a:sym typeface="Roboto Condensed"/>
              </a:rPr>
            </a:br>
            <a:r>
              <a:rPr b="1" lang="en-GB" sz="2000">
                <a:solidFill>
                  <a:srgbClr val="FFB600"/>
                </a:solidFill>
                <a:latin typeface="Roboto Condensed"/>
                <a:ea typeface="Roboto Condensed"/>
                <a:cs typeface="Roboto Condensed"/>
                <a:sym typeface="Roboto Condensed"/>
              </a:rPr>
              <a:t>than surrounding regions</a:t>
            </a:r>
            <a:endParaRPr b="1" sz="2000">
              <a:solidFill>
                <a:srgbClr val="FFB600"/>
              </a:solidFill>
              <a:latin typeface="Roboto Condensed"/>
              <a:ea typeface="Roboto Condensed"/>
              <a:cs typeface="Roboto Condensed"/>
              <a:sym typeface="Roboto Condensed"/>
            </a:endParaRPr>
          </a:p>
        </p:txBody>
      </p:sp>
      <p:sp>
        <p:nvSpPr>
          <p:cNvPr id="139" name="Google Shape;139;p22"/>
          <p:cNvSpPr txBox="1"/>
          <p:nvPr/>
        </p:nvSpPr>
        <p:spPr>
          <a:xfrm>
            <a:off x="429850" y="3340506"/>
            <a:ext cx="1211700" cy="1300500"/>
          </a:xfrm>
          <a:prstGeom prst="rect">
            <a:avLst/>
          </a:prstGeom>
          <a:noFill/>
          <a:ln>
            <a:noFill/>
          </a:ln>
        </p:spPr>
        <p:txBody>
          <a:bodyPr anchorCtr="0" anchor="t" bIns="34275" lIns="68575" spcFirstLastPara="1" rIns="68575" wrap="square" tIns="34275">
            <a:spAutoFit/>
          </a:bodyPr>
          <a:lstStyle/>
          <a:p>
            <a:pPr indent="0" lvl="0" marL="0" marR="0" rtl="0" algn="l">
              <a:spcBef>
                <a:spcPts val="1000"/>
              </a:spcBef>
              <a:spcAft>
                <a:spcPts val="0"/>
              </a:spcAft>
              <a:buClr>
                <a:srgbClr val="000000"/>
              </a:buClr>
              <a:buFont typeface="Arial"/>
              <a:buNone/>
            </a:pPr>
            <a:r>
              <a:rPr b="1" lang="en-GB" sz="2000">
                <a:solidFill>
                  <a:schemeClr val="lt1"/>
                </a:solidFill>
                <a:latin typeface="Roboto Condensed"/>
                <a:ea typeface="Roboto Condensed"/>
                <a:cs typeface="Roboto Condensed"/>
                <a:sym typeface="Roboto Condensed"/>
              </a:rPr>
              <a:t>This is known as the </a:t>
            </a:r>
            <a:r>
              <a:rPr b="1" lang="en-GB" sz="2000">
                <a:solidFill>
                  <a:srgbClr val="FFB600"/>
                </a:solidFill>
                <a:latin typeface="Roboto Condensed"/>
                <a:ea typeface="Roboto Condensed"/>
                <a:cs typeface="Roboto Condensed"/>
                <a:sym typeface="Roboto Condensed"/>
              </a:rPr>
              <a:t>UHI effect</a:t>
            </a:r>
            <a:endParaRPr b="1" sz="2000">
              <a:solidFill>
                <a:srgbClr val="FFB600"/>
              </a:solidFill>
              <a:latin typeface="Roboto Condensed"/>
              <a:ea typeface="Roboto Condensed"/>
              <a:cs typeface="Roboto Condensed"/>
              <a:sym typeface="Roboto Condensed"/>
            </a:endParaRPr>
          </a:p>
        </p:txBody>
      </p:sp>
      <p:sp>
        <p:nvSpPr>
          <p:cNvPr id="140" name="Google Shape;140;p22"/>
          <p:cNvSpPr txBox="1"/>
          <p:nvPr/>
        </p:nvSpPr>
        <p:spPr>
          <a:xfrm>
            <a:off x="7918233" y="4757101"/>
            <a:ext cx="1753200" cy="386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GB" sz="1200">
                <a:solidFill>
                  <a:srgbClr val="999999"/>
                </a:solidFill>
                <a:latin typeface="Roboto Condensed"/>
                <a:ea typeface="Roboto Condensed"/>
                <a:cs typeface="Roboto Condensed"/>
                <a:sym typeface="Roboto Condensed"/>
              </a:rPr>
              <a:t>Learning theory</a:t>
            </a:r>
            <a:endParaRPr sz="1200">
              <a:solidFill>
                <a:srgbClr val="999999"/>
              </a:solidFill>
              <a:latin typeface="Roboto Condensed"/>
              <a:ea typeface="Roboto Condensed"/>
              <a:cs typeface="Roboto Condensed"/>
              <a:sym typeface="Roboto Condensed"/>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4" name="Shape 144"/>
        <p:cNvGrpSpPr/>
        <p:nvPr/>
      </p:nvGrpSpPr>
      <p:grpSpPr>
        <a:xfrm>
          <a:off x="0" y="0"/>
          <a:ext cx="0" cy="0"/>
          <a:chOff x="0" y="0"/>
          <a:chExt cx="0" cy="0"/>
        </a:xfrm>
      </p:grpSpPr>
      <p:pic>
        <p:nvPicPr>
          <p:cNvPr id="145" name="Google Shape;145;p23" title="AdobeStock_448776964.jpeg"/>
          <p:cNvPicPr preferRelativeResize="0"/>
          <p:nvPr/>
        </p:nvPicPr>
        <p:blipFill>
          <a:blip r:embed="rId3">
            <a:alphaModFix/>
          </a:blip>
          <a:stretch>
            <a:fillRect/>
          </a:stretch>
        </p:blipFill>
        <p:spPr>
          <a:xfrm>
            <a:off x="-1960930" y="0"/>
            <a:ext cx="7717135" cy="5143501"/>
          </a:xfrm>
          <a:prstGeom prst="rect">
            <a:avLst/>
          </a:prstGeom>
          <a:noFill/>
          <a:ln>
            <a:noFill/>
          </a:ln>
        </p:spPr>
      </p:pic>
      <p:pic>
        <p:nvPicPr>
          <p:cNvPr id="146" name="Google Shape;146;p23"/>
          <p:cNvPicPr preferRelativeResize="0"/>
          <p:nvPr/>
        </p:nvPicPr>
        <p:blipFill>
          <a:blip r:embed="rId4">
            <a:alphaModFix/>
          </a:blip>
          <a:stretch>
            <a:fillRect/>
          </a:stretch>
        </p:blipFill>
        <p:spPr>
          <a:xfrm>
            <a:off x="0" y="0"/>
            <a:ext cx="9144003" cy="5143501"/>
          </a:xfrm>
          <a:prstGeom prst="rect">
            <a:avLst/>
          </a:prstGeom>
          <a:noFill/>
          <a:ln>
            <a:noFill/>
          </a:ln>
        </p:spPr>
      </p:pic>
      <p:sp>
        <p:nvSpPr>
          <p:cNvPr id="147" name="Google Shape;147;p23"/>
          <p:cNvSpPr txBox="1"/>
          <p:nvPr/>
        </p:nvSpPr>
        <p:spPr>
          <a:xfrm>
            <a:off x="4329709" y="1518600"/>
            <a:ext cx="4426500" cy="3024600"/>
          </a:xfrm>
          <a:prstGeom prst="rect">
            <a:avLst/>
          </a:prstGeom>
          <a:noFill/>
          <a:ln>
            <a:noFill/>
          </a:ln>
        </p:spPr>
        <p:txBody>
          <a:bodyPr anchorCtr="0" anchor="t" bIns="34275" lIns="68575" spcFirstLastPara="1" rIns="68575" wrap="square" tIns="34275">
            <a:spAutoFit/>
          </a:bodyPr>
          <a:lstStyle/>
          <a:p>
            <a:pPr indent="0" lvl="0" marL="0" rtl="0" algn="l">
              <a:spcBef>
                <a:spcPts val="1000"/>
              </a:spcBef>
              <a:spcAft>
                <a:spcPts val="0"/>
              </a:spcAft>
              <a:buNone/>
            </a:pPr>
            <a:r>
              <a:rPr b="1" lang="en-GB" sz="2200">
                <a:solidFill>
                  <a:srgbClr val="FFFFFF"/>
                </a:solidFill>
                <a:latin typeface="Roboto Condensed"/>
                <a:ea typeface="Roboto Condensed"/>
                <a:cs typeface="Roboto Condensed"/>
                <a:sym typeface="Roboto Condensed"/>
              </a:rPr>
              <a:t>Prolonged heat </a:t>
            </a:r>
            <a:r>
              <a:rPr b="1" lang="en-GB" sz="2200">
                <a:solidFill>
                  <a:srgbClr val="FFB600"/>
                </a:solidFill>
                <a:latin typeface="Roboto Condensed"/>
                <a:ea typeface="Roboto Condensed"/>
                <a:cs typeface="Roboto Condensed"/>
                <a:sym typeface="Roboto Condensed"/>
              </a:rPr>
              <a:t>doesn’t just cause discomfort — it strains:</a:t>
            </a:r>
            <a:r>
              <a:rPr b="1" lang="en-GB" sz="2200">
                <a:solidFill>
                  <a:srgbClr val="FFFFFF"/>
                </a:solidFill>
                <a:latin typeface="Roboto Condensed"/>
                <a:ea typeface="Roboto Condensed"/>
                <a:cs typeface="Roboto Condensed"/>
                <a:sym typeface="Roboto Condensed"/>
              </a:rPr>
              <a:t> our health, emergency services, energy systems, and the liveability of our communities</a:t>
            </a:r>
            <a:endParaRPr b="1" sz="2200">
              <a:solidFill>
                <a:srgbClr val="FFFFFF"/>
              </a:solidFill>
              <a:latin typeface="Roboto Condensed"/>
              <a:ea typeface="Roboto Condensed"/>
              <a:cs typeface="Roboto Condensed"/>
              <a:sym typeface="Roboto Condensed"/>
            </a:endParaRPr>
          </a:p>
          <a:p>
            <a:pPr indent="0" lvl="0" marL="0" rtl="0" algn="l">
              <a:spcBef>
                <a:spcPts val="0"/>
              </a:spcBef>
              <a:spcAft>
                <a:spcPts val="0"/>
              </a:spcAft>
              <a:buNone/>
            </a:pPr>
            <a:r>
              <a:t/>
            </a:r>
            <a:endParaRPr b="1" sz="1600">
              <a:solidFill>
                <a:srgbClr val="FFFFFF"/>
              </a:solidFill>
              <a:latin typeface="Roboto Condensed"/>
              <a:ea typeface="Roboto Condensed"/>
              <a:cs typeface="Roboto Condensed"/>
              <a:sym typeface="Roboto Condensed"/>
            </a:endParaRPr>
          </a:p>
          <a:p>
            <a:pPr indent="0" lvl="0" marL="0" rtl="0" algn="l">
              <a:spcBef>
                <a:spcPts val="0"/>
              </a:spcBef>
              <a:spcAft>
                <a:spcPts val="0"/>
              </a:spcAft>
              <a:buNone/>
            </a:pPr>
            <a:r>
              <a:rPr b="1" lang="en-GB" sz="2200">
                <a:solidFill>
                  <a:srgbClr val="FFB600"/>
                </a:solidFill>
                <a:latin typeface="Roboto Condensed"/>
                <a:ea typeface="Roboto Condensed"/>
                <a:cs typeface="Roboto Condensed"/>
                <a:sym typeface="Roboto Condensed"/>
              </a:rPr>
              <a:t>Heatwaves kill more Australians than any other extreme weather event</a:t>
            </a:r>
            <a:r>
              <a:rPr b="1" lang="en-GB" sz="2200">
                <a:solidFill>
                  <a:srgbClr val="FFFFFF"/>
                </a:solidFill>
                <a:latin typeface="Roboto Condensed"/>
                <a:ea typeface="Roboto Condensed"/>
                <a:cs typeface="Roboto Condensed"/>
                <a:sym typeface="Roboto Condensed"/>
              </a:rPr>
              <a:t> </a:t>
            </a:r>
            <a:r>
              <a:rPr b="1" lang="en-GB" sz="2200">
                <a:solidFill>
                  <a:srgbClr val="FFB600"/>
                </a:solidFill>
                <a:latin typeface="Roboto Condensed"/>
                <a:ea typeface="Roboto Condensed"/>
                <a:cs typeface="Roboto Condensed"/>
                <a:sym typeface="Roboto Condensed"/>
              </a:rPr>
              <a:t>–</a:t>
            </a:r>
            <a:r>
              <a:rPr b="1" lang="en-GB" sz="2200">
                <a:solidFill>
                  <a:srgbClr val="FFFFFF"/>
                </a:solidFill>
                <a:latin typeface="Roboto Condensed"/>
                <a:ea typeface="Roboto Condensed"/>
                <a:cs typeface="Roboto Condensed"/>
                <a:sym typeface="Roboto Condensed"/>
              </a:rPr>
              <a:t> they are more deadly than storms, fires and floods combined</a:t>
            </a:r>
            <a:endParaRPr b="1" sz="2200">
              <a:solidFill>
                <a:srgbClr val="FFFFFF"/>
              </a:solidFill>
              <a:latin typeface="Roboto Condensed"/>
              <a:ea typeface="Roboto Condensed"/>
              <a:cs typeface="Roboto Condensed"/>
              <a:sym typeface="Roboto Condensed"/>
            </a:endParaRPr>
          </a:p>
        </p:txBody>
      </p:sp>
      <p:sp>
        <p:nvSpPr>
          <p:cNvPr id="148" name="Google Shape;148;p23"/>
          <p:cNvSpPr txBox="1"/>
          <p:nvPr/>
        </p:nvSpPr>
        <p:spPr>
          <a:xfrm>
            <a:off x="7918233" y="4757101"/>
            <a:ext cx="1753200" cy="386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GB" sz="1200">
                <a:solidFill>
                  <a:srgbClr val="999999"/>
                </a:solidFill>
                <a:latin typeface="Roboto Condensed"/>
                <a:ea typeface="Roboto Condensed"/>
                <a:cs typeface="Roboto Condensed"/>
                <a:sym typeface="Roboto Condensed"/>
              </a:rPr>
              <a:t>Learning theory</a:t>
            </a:r>
            <a:endParaRPr sz="1200">
              <a:solidFill>
                <a:srgbClr val="999999"/>
              </a:solidFill>
              <a:latin typeface="Roboto Condensed"/>
              <a:ea typeface="Roboto Condensed"/>
              <a:cs typeface="Roboto Condensed"/>
              <a:sym typeface="Roboto Condensed"/>
            </a:endParaRPr>
          </a:p>
        </p:txBody>
      </p:sp>
      <p:sp>
        <p:nvSpPr>
          <p:cNvPr id="149" name="Google Shape;149;p23"/>
          <p:cNvSpPr/>
          <p:nvPr/>
        </p:nvSpPr>
        <p:spPr>
          <a:xfrm>
            <a:off x="7856798" y="117339"/>
            <a:ext cx="1062900" cy="892200"/>
          </a:xfrm>
          <a:prstGeom prst="rect">
            <a:avLst/>
          </a:prstGeom>
          <a:solidFill>
            <a:srgbClr val="000000"/>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GB"/>
              <a:t>v</a:t>
            </a:r>
            <a:endParaRPr/>
          </a:p>
        </p:txBody>
      </p:sp>
      <p:pic>
        <p:nvPicPr>
          <p:cNvPr id="150" name="Google Shape;150;p23"/>
          <p:cNvPicPr preferRelativeResize="0"/>
          <p:nvPr/>
        </p:nvPicPr>
        <p:blipFill rotWithShape="1">
          <a:blip r:embed="rId5">
            <a:alphaModFix/>
          </a:blip>
          <a:srcRect b="0" l="52575" r="0" t="0"/>
          <a:stretch/>
        </p:blipFill>
        <p:spPr>
          <a:xfrm>
            <a:off x="8091874" y="163914"/>
            <a:ext cx="827827" cy="507150"/>
          </a:xfrm>
          <a:prstGeom prst="rect">
            <a:avLst/>
          </a:prstGeom>
          <a:noFill/>
          <a:ln>
            <a:noFill/>
          </a:ln>
        </p:spPr>
      </p:pic>
      <p:sp>
        <p:nvSpPr>
          <p:cNvPr id="151" name="Google Shape;151;p23"/>
          <p:cNvSpPr txBox="1"/>
          <p:nvPr/>
        </p:nvSpPr>
        <p:spPr>
          <a:xfrm>
            <a:off x="4277669" y="671063"/>
            <a:ext cx="4571100" cy="715800"/>
          </a:xfrm>
          <a:prstGeom prst="rect">
            <a:avLst/>
          </a:prstGeom>
          <a:noFill/>
          <a:ln>
            <a:noFill/>
          </a:ln>
        </p:spPr>
        <p:txBody>
          <a:bodyPr anchorCtr="0" anchor="t" bIns="34275" lIns="68575" spcFirstLastPara="1" rIns="68575" wrap="square" tIns="34275">
            <a:spAutoFit/>
          </a:bodyPr>
          <a:lstStyle/>
          <a:p>
            <a:pPr indent="0" lvl="0" marL="0" marR="0" rtl="0" algn="l">
              <a:spcBef>
                <a:spcPts val="0"/>
              </a:spcBef>
              <a:spcAft>
                <a:spcPts val="0"/>
              </a:spcAft>
              <a:buClr>
                <a:srgbClr val="000000"/>
              </a:buClr>
              <a:buFont typeface="Arial"/>
              <a:buNone/>
            </a:pPr>
            <a:r>
              <a:rPr b="1" lang="en-GB" sz="4200">
                <a:solidFill>
                  <a:srgbClr val="FFB600"/>
                </a:solidFill>
                <a:latin typeface="Roboto Condensed"/>
                <a:ea typeface="Roboto Condensed"/>
                <a:cs typeface="Roboto Condensed"/>
                <a:sym typeface="Roboto Condensed"/>
              </a:rPr>
              <a:t>WHY IT MATTERS</a:t>
            </a:r>
            <a:endParaRPr b="1" sz="4200">
              <a:solidFill>
                <a:srgbClr val="FFB600"/>
              </a:solidFill>
              <a:latin typeface="Roboto Condensed"/>
              <a:ea typeface="Roboto Condensed"/>
              <a:cs typeface="Roboto Condensed"/>
              <a:sym typeface="Roboto Condensed"/>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5" name="Shape 155"/>
        <p:cNvGrpSpPr/>
        <p:nvPr/>
      </p:nvGrpSpPr>
      <p:grpSpPr>
        <a:xfrm>
          <a:off x="0" y="0"/>
          <a:ext cx="0" cy="0"/>
          <a:chOff x="0" y="0"/>
          <a:chExt cx="0" cy="0"/>
        </a:xfrm>
      </p:grpSpPr>
      <p:pic>
        <p:nvPicPr>
          <p:cNvPr id="156" name="Google Shape;156;p24" title="thiago-ferreira-jT7qArsv3HM-unsplash.jpg"/>
          <p:cNvPicPr preferRelativeResize="0"/>
          <p:nvPr/>
        </p:nvPicPr>
        <p:blipFill>
          <a:blip r:embed="rId3">
            <a:alphaModFix/>
          </a:blip>
          <a:stretch>
            <a:fillRect/>
          </a:stretch>
        </p:blipFill>
        <p:spPr>
          <a:xfrm>
            <a:off x="-476249" y="-624563"/>
            <a:ext cx="4114799" cy="6173727"/>
          </a:xfrm>
          <a:prstGeom prst="rect">
            <a:avLst/>
          </a:prstGeom>
          <a:noFill/>
          <a:ln>
            <a:noFill/>
          </a:ln>
        </p:spPr>
      </p:pic>
      <p:pic>
        <p:nvPicPr>
          <p:cNvPr id="157" name="Google Shape;157;p24"/>
          <p:cNvPicPr preferRelativeResize="0"/>
          <p:nvPr/>
        </p:nvPicPr>
        <p:blipFill>
          <a:blip r:embed="rId4">
            <a:alphaModFix/>
          </a:blip>
          <a:stretch>
            <a:fillRect/>
          </a:stretch>
        </p:blipFill>
        <p:spPr>
          <a:xfrm>
            <a:off x="0" y="0"/>
            <a:ext cx="9144003" cy="5143501"/>
          </a:xfrm>
          <a:prstGeom prst="rect">
            <a:avLst/>
          </a:prstGeom>
          <a:noFill/>
          <a:ln>
            <a:noFill/>
          </a:ln>
        </p:spPr>
      </p:pic>
      <p:sp>
        <p:nvSpPr>
          <p:cNvPr id="158" name="Google Shape;158;p24"/>
          <p:cNvSpPr txBox="1"/>
          <p:nvPr/>
        </p:nvSpPr>
        <p:spPr>
          <a:xfrm>
            <a:off x="4435125" y="1781150"/>
            <a:ext cx="3972000" cy="1362300"/>
          </a:xfrm>
          <a:prstGeom prst="rect">
            <a:avLst/>
          </a:prstGeom>
          <a:noFill/>
          <a:ln>
            <a:noFill/>
          </a:ln>
        </p:spPr>
        <p:txBody>
          <a:bodyPr anchorCtr="0" anchor="t" bIns="34275" lIns="68575" spcFirstLastPara="1" rIns="68575" wrap="square" tIns="34275">
            <a:spAutoFit/>
          </a:bodyPr>
          <a:lstStyle/>
          <a:p>
            <a:pPr indent="0" lvl="0" marL="0" marR="0" rtl="0" algn="l">
              <a:lnSpc>
                <a:spcPct val="100000"/>
              </a:lnSpc>
              <a:spcBef>
                <a:spcPts val="0"/>
              </a:spcBef>
              <a:spcAft>
                <a:spcPts val="0"/>
              </a:spcAft>
              <a:buClr>
                <a:srgbClr val="000000"/>
              </a:buClr>
              <a:buFont typeface="Arial"/>
              <a:buNone/>
            </a:pPr>
            <a:r>
              <a:rPr b="1" lang="en-GB" sz="4200">
                <a:solidFill>
                  <a:schemeClr val="lt1"/>
                </a:solidFill>
                <a:latin typeface="Roboto Condensed"/>
                <a:ea typeface="Roboto Condensed"/>
                <a:cs typeface="Roboto Condensed"/>
                <a:sym typeface="Roboto Condensed"/>
              </a:rPr>
              <a:t>HOW DO WE</a:t>
            </a:r>
            <a:r>
              <a:rPr b="1" lang="en-GB" sz="4200">
                <a:solidFill>
                  <a:srgbClr val="FFB600"/>
                </a:solidFill>
                <a:latin typeface="Roboto Condensed"/>
                <a:ea typeface="Roboto Condensed"/>
                <a:cs typeface="Roboto Condensed"/>
                <a:sym typeface="Roboto Condensed"/>
              </a:rPr>
              <a:t> COUNTER THIS?</a:t>
            </a:r>
            <a:endParaRPr b="1" sz="4200">
              <a:solidFill>
                <a:schemeClr val="lt1"/>
              </a:solidFill>
              <a:latin typeface="Roboto Condensed"/>
              <a:ea typeface="Roboto Condensed"/>
              <a:cs typeface="Roboto Condensed"/>
              <a:sym typeface="Roboto Condensed"/>
            </a:endParaRPr>
          </a:p>
        </p:txBody>
      </p:sp>
      <p:sp>
        <p:nvSpPr>
          <p:cNvPr id="159" name="Google Shape;159;p24"/>
          <p:cNvSpPr/>
          <p:nvPr/>
        </p:nvSpPr>
        <p:spPr>
          <a:xfrm>
            <a:off x="7856798" y="117339"/>
            <a:ext cx="1062900" cy="892200"/>
          </a:xfrm>
          <a:prstGeom prst="rect">
            <a:avLst/>
          </a:prstGeom>
          <a:solidFill>
            <a:srgbClr val="000000"/>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GB"/>
              <a:t>v</a:t>
            </a:r>
            <a:endParaRPr/>
          </a:p>
        </p:txBody>
      </p:sp>
      <p:pic>
        <p:nvPicPr>
          <p:cNvPr id="160" name="Google Shape;160;p24"/>
          <p:cNvPicPr preferRelativeResize="0"/>
          <p:nvPr/>
        </p:nvPicPr>
        <p:blipFill rotWithShape="1">
          <a:blip r:embed="rId5">
            <a:alphaModFix/>
          </a:blip>
          <a:srcRect b="0" l="52575" r="0" t="0"/>
          <a:stretch/>
        </p:blipFill>
        <p:spPr>
          <a:xfrm>
            <a:off x="8091874" y="163914"/>
            <a:ext cx="827827" cy="507150"/>
          </a:xfrm>
          <a:prstGeom prst="rect">
            <a:avLst/>
          </a:prstGeom>
          <a:noFill/>
          <a:ln>
            <a:noFill/>
          </a:ln>
        </p:spPr>
      </p:pic>
      <p:sp>
        <p:nvSpPr>
          <p:cNvPr id="161" name="Google Shape;161;p24"/>
          <p:cNvSpPr txBox="1"/>
          <p:nvPr/>
        </p:nvSpPr>
        <p:spPr>
          <a:xfrm>
            <a:off x="7918233" y="4757101"/>
            <a:ext cx="1753200" cy="386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GB" sz="1200">
                <a:solidFill>
                  <a:srgbClr val="999999"/>
                </a:solidFill>
                <a:latin typeface="Roboto Condensed"/>
                <a:ea typeface="Roboto Condensed"/>
                <a:cs typeface="Roboto Condensed"/>
                <a:sym typeface="Roboto Condensed"/>
              </a:rPr>
              <a:t>Learning theory</a:t>
            </a:r>
            <a:endParaRPr sz="1200">
              <a:solidFill>
                <a:srgbClr val="999999"/>
              </a:solidFill>
              <a:latin typeface="Roboto Condensed"/>
              <a:ea typeface="Roboto Condensed"/>
              <a:cs typeface="Roboto Condensed"/>
              <a:sym typeface="Roboto Condensed"/>
            </a:endParaRPr>
          </a:p>
        </p:txBody>
      </p:sp>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