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56" r:id="rId2"/>
    <p:sldId id="293" r:id="rId3"/>
    <p:sldId id="294" r:id="rId4"/>
    <p:sldId id="300" r:id="rId5"/>
    <p:sldId id="306" r:id="rId6"/>
    <p:sldId id="307" r:id="rId7"/>
    <p:sldId id="308" r:id="rId8"/>
    <p:sldId id="314" r:id="rId9"/>
    <p:sldId id="315" r:id="rId10"/>
    <p:sldId id="316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29" autoAdjust="0"/>
    <p:restoredTop sz="98367" autoAdjust="0"/>
  </p:normalViewPr>
  <p:slideViewPr>
    <p:cSldViewPr>
      <p:cViewPr varScale="1">
        <p:scale>
          <a:sx n="111" d="100"/>
          <a:sy n="111" d="100"/>
        </p:scale>
        <p:origin x="-96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11E29400-E232-4392-BCB9-32C3BE92BA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183BB1-A52B-443E-803C-664C1ADA7B43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AD2A466-5065-4D61-A283-50CB9B203FE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0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F9884E3-30CA-4349-B0A7-FB77356F55D0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 dirty="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 dirty="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 dirty="0"/>
            </a:p>
          </p:txBody>
        </p:sp>
        <p:grpSp>
          <p:nvGrpSpPr>
            <p:cNvPr id="8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28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 dirty="0"/>
              </a:p>
            </p:txBody>
          </p:sp>
          <p:sp>
            <p:nvSpPr>
              <p:cNvPr id="29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 dirty="0"/>
              </a:p>
            </p:txBody>
          </p:sp>
          <p:sp>
            <p:nvSpPr>
              <p:cNvPr id="30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 dirty="0"/>
              </a:p>
            </p:txBody>
          </p:sp>
          <p:sp>
            <p:nvSpPr>
              <p:cNvPr id="31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 dirty="0"/>
              </a:p>
            </p:txBody>
          </p:sp>
          <p:sp>
            <p:nvSpPr>
              <p:cNvPr id="32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 dirty="0"/>
              </a:p>
            </p:txBody>
          </p:sp>
          <p:sp>
            <p:nvSpPr>
              <p:cNvPr id="33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 dirty="0"/>
              </a:p>
            </p:txBody>
          </p:sp>
          <p:sp>
            <p:nvSpPr>
              <p:cNvPr id="34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 dirty="0"/>
              </a:p>
            </p:txBody>
          </p:sp>
          <p:sp>
            <p:nvSpPr>
              <p:cNvPr id="35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 dirty="0"/>
              </a:p>
            </p:txBody>
          </p:sp>
          <p:sp>
            <p:nvSpPr>
              <p:cNvPr id="36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 dirty="0"/>
              </a:p>
            </p:txBody>
          </p:sp>
          <p:sp>
            <p:nvSpPr>
              <p:cNvPr id="37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 dirty="0"/>
              </a:p>
            </p:txBody>
          </p:sp>
          <p:sp>
            <p:nvSpPr>
              <p:cNvPr id="38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 dirty="0"/>
              </a:p>
            </p:txBody>
          </p:sp>
          <p:sp>
            <p:nvSpPr>
              <p:cNvPr id="39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 dirty="0"/>
              </a:p>
            </p:txBody>
          </p:sp>
          <p:sp>
            <p:nvSpPr>
              <p:cNvPr id="40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 dirty="0"/>
              </a:p>
            </p:txBody>
          </p:sp>
        </p:grpSp>
        <p:sp>
          <p:nvSpPr>
            <p:cNvPr id="9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 dirty="0"/>
            </a:p>
          </p:txBody>
        </p:sp>
        <p:sp>
          <p:nvSpPr>
            <p:cNvPr id="10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 dirty="0"/>
            </a:p>
          </p:txBody>
        </p:sp>
        <p:sp>
          <p:nvSpPr>
            <p:cNvPr id="11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 dirty="0"/>
            </a:p>
          </p:txBody>
        </p:sp>
        <p:sp>
          <p:nvSpPr>
            <p:cNvPr id="12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9 w 717"/>
                <a:gd name="T1" fmla="*/ 845 h 845"/>
                <a:gd name="T2" fmla="*/ 719 w 717"/>
                <a:gd name="T3" fmla="*/ 821 h 845"/>
                <a:gd name="T4" fmla="*/ 576 w 717"/>
                <a:gd name="T5" fmla="*/ 605 h 845"/>
                <a:gd name="T6" fmla="*/ 407 w 717"/>
                <a:gd name="T7" fmla="*/ 396 h 845"/>
                <a:gd name="T8" fmla="*/ 222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0 w 717"/>
                <a:gd name="T15" fmla="*/ 198 h 845"/>
                <a:gd name="T16" fmla="*/ 401 w 717"/>
                <a:gd name="T17" fmla="*/ 408 h 845"/>
                <a:gd name="T18" fmla="*/ 570 w 717"/>
                <a:gd name="T19" fmla="*/ 623 h 845"/>
                <a:gd name="T20" fmla="*/ 719 w 717"/>
                <a:gd name="T21" fmla="*/ 845 h 845"/>
                <a:gd name="T22" fmla="*/ 719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3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8 w 407"/>
                <a:gd name="T1" fmla="*/ 414 h 414"/>
                <a:gd name="T2" fmla="*/ 408 w 407"/>
                <a:gd name="T3" fmla="*/ 396 h 414"/>
                <a:gd name="T4" fmla="*/ 223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7 w 407"/>
                <a:gd name="T13" fmla="*/ 204 h 414"/>
                <a:gd name="T14" fmla="*/ 408 w 407"/>
                <a:gd name="T15" fmla="*/ 414 h 414"/>
                <a:gd name="T16" fmla="*/ 408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4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 dirty="0"/>
            </a:p>
          </p:txBody>
        </p:sp>
        <p:sp>
          <p:nvSpPr>
            <p:cNvPr id="15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8 w 586"/>
                <a:gd name="T1" fmla="*/ 0 h 599"/>
                <a:gd name="T2" fmla="*/ 570 w 586"/>
                <a:gd name="T3" fmla="*/ 0 h 599"/>
                <a:gd name="T4" fmla="*/ 408 w 586"/>
                <a:gd name="T5" fmla="*/ 132 h 599"/>
                <a:gd name="T6" fmla="*/ 258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8 w 586"/>
                <a:gd name="T17" fmla="*/ 282 h 599"/>
                <a:gd name="T18" fmla="*/ 414 w 586"/>
                <a:gd name="T19" fmla="*/ 138 h 599"/>
                <a:gd name="T20" fmla="*/ 588 w 586"/>
                <a:gd name="T21" fmla="*/ 0 h 599"/>
                <a:gd name="T22" fmla="*/ 588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6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0 w 269"/>
                <a:gd name="T1" fmla="*/ 0 h 252"/>
                <a:gd name="T2" fmla="*/ 252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0 w 269"/>
                <a:gd name="T15" fmla="*/ 0 h 252"/>
                <a:gd name="T16" fmla="*/ 270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grpSp>
          <p:nvGrpSpPr>
            <p:cNvPr id="20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23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24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25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26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27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AU"/>
              </a:p>
            </p:txBody>
          </p:sp>
        </p:grpSp>
        <p:sp>
          <p:nvSpPr>
            <p:cNvPr id="21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22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</p:grpSp>
      <p:sp>
        <p:nvSpPr>
          <p:cNvPr id="5159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60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1" name="Rectangle 4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" name="Rectangle 4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985D5-9A77-4D25-BFAB-4CFDC64F6B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0F86CC-2E9D-4F54-8CC9-04710262BD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C7FF1-C17F-4E20-90FD-3539B6A2830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6F053-4EE8-450E-9876-6632EB384B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BFE38-33F2-4227-88DD-BAB8D685F1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C120F-E13F-4BE0-90F0-047437ADD5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419472-F75F-4310-959A-45D683ECD2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90280E-4A2E-4255-96E1-BF044AF7BE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C8B16-A2AD-4FD8-AC81-64CBBCC916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558B3C-AA25-48A0-A8DF-1C435D7CA5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8EACB-55D8-4F57-8800-A797C966AB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/>
              <a:ahLst/>
              <a:cxnLst>
                <a:cxn ang="0">
                  <a:pos x="717" y="72"/>
                </a:cxn>
                <a:cxn ang="0">
                  <a:pos x="717" y="0"/>
                </a:cxn>
                <a:cxn ang="0">
                  <a:pos x="699" y="101"/>
                </a:cxn>
                <a:cxn ang="0">
                  <a:pos x="675" y="209"/>
                </a:cxn>
                <a:cxn ang="0">
                  <a:pos x="627" y="389"/>
                </a:cxn>
                <a:cxn ang="0">
                  <a:pos x="574" y="569"/>
                </a:cxn>
                <a:cxn ang="0">
                  <a:pos x="502" y="749"/>
                </a:cxn>
                <a:cxn ang="0">
                  <a:pos x="424" y="935"/>
                </a:cxn>
                <a:cxn ang="0">
                  <a:pos x="334" y="1121"/>
                </a:cxn>
                <a:cxn ang="0">
                  <a:pos x="233" y="1312"/>
                </a:cxn>
                <a:cxn ang="0">
                  <a:pos x="125" y="1498"/>
                </a:cxn>
                <a:cxn ang="0">
                  <a:pos x="0" y="1690"/>
                </a:cxn>
                <a:cxn ang="0">
                  <a:pos x="11" y="1690"/>
                </a:cxn>
                <a:cxn ang="0">
                  <a:pos x="137" y="1498"/>
                </a:cxn>
                <a:cxn ang="0">
                  <a:pos x="245" y="1312"/>
                </a:cxn>
                <a:cxn ang="0">
                  <a:pos x="346" y="1121"/>
                </a:cxn>
                <a:cxn ang="0">
                  <a:pos x="436" y="935"/>
                </a:cxn>
                <a:cxn ang="0">
                  <a:pos x="514" y="749"/>
                </a:cxn>
                <a:cxn ang="0">
                  <a:pos x="585" y="569"/>
                </a:cxn>
                <a:cxn ang="0">
                  <a:pos x="639" y="389"/>
                </a:cxn>
                <a:cxn ang="0">
                  <a:pos x="687" y="209"/>
                </a:cxn>
                <a:cxn ang="0">
                  <a:pos x="705" y="143"/>
                </a:cxn>
                <a:cxn ang="0">
                  <a:pos x="717" y="72"/>
                </a:cxn>
                <a:cxn ang="0">
                  <a:pos x="717" y="72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 dirty="0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/>
              <a:ahLst/>
              <a:cxnLst>
                <a:cxn ang="0">
                  <a:pos x="377" y="0"/>
                </a:cxn>
                <a:cxn ang="0">
                  <a:pos x="293" y="132"/>
                </a:cxn>
                <a:cxn ang="0">
                  <a:pos x="204" y="264"/>
                </a:cxn>
                <a:cxn ang="0">
                  <a:pos x="102" y="396"/>
                </a:cxn>
                <a:cxn ang="0">
                  <a:pos x="0" y="522"/>
                </a:cxn>
                <a:cxn ang="0">
                  <a:pos x="12" y="522"/>
                </a:cxn>
                <a:cxn ang="0">
                  <a:pos x="114" y="402"/>
                </a:cxn>
                <a:cxn ang="0">
                  <a:pos x="204" y="282"/>
                </a:cxn>
                <a:cxn ang="0">
                  <a:pos x="377" y="24"/>
                </a:cxn>
                <a:cxn ang="0">
                  <a:pos x="377" y="0"/>
                </a:cxn>
                <a:cxn ang="0">
                  <a:pos x="377" y="0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 dirty="0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/>
              <a:ahLst/>
              <a:cxnLst>
                <a:cxn ang="0">
                  <a:pos x="0" y="102"/>
                </a:cxn>
                <a:cxn ang="0">
                  <a:pos x="18" y="102"/>
                </a:cxn>
                <a:cxn ang="0">
                  <a:pos x="48" y="60"/>
                </a:cxn>
                <a:cxn ang="0">
                  <a:pos x="84" y="24"/>
                </a:cxn>
                <a:cxn ang="0">
                  <a:pos x="84" y="0"/>
                </a:cxn>
                <a:cxn ang="0">
                  <a:pos x="42" y="54"/>
                </a:cxn>
                <a:cxn ang="0">
                  <a:pos x="0" y="102"/>
                </a:cxn>
                <a:cxn ang="0">
                  <a:pos x="0" y="102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 dirty="0"/>
            </a:p>
          </p:txBody>
        </p:sp>
        <p:grpSp>
          <p:nvGrpSpPr>
            <p:cNvPr id="1035" name="Group 6"/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4103" name="Freeform 7"/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0" y="4316"/>
                  </a:cxn>
                  <a:cxn ang="0">
                    <a:pos x="72" y="4316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 dirty="0"/>
              </a:p>
            </p:txBody>
          </p:sp>
          <p:sp>
            <p:nvSpPr>
              <p:cNvPr id="4104" name="Freeform 8"/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12" y="0"/>
                  </a:cxn>
                  <a:cxn ang="0">
                    <a:pos x="42" y="216"/>
                  </a:cxn>
                  <a:cxn ang="0">
                    <a:pos x="72" y="444"/>
                  </a:cxn>
                  <a:cxn ang="0">
                    <a:pos x="96" y="689"/>
                  </a:cxn>
                  <a:cxn ang="0">
                    <a:pos x="120" y="947"/>
                  </a:cxn>
                  <a:cxn ang="0">
                    <a:pos x="132" y="1211"/>
                  </a:cxn>
                  <a:cxn ang="0">
                    <a:pos x="150" y="1487"/>
                  </a:cxn>
                  <a:cxn ang="0">
                    <a:pos x="156" y="1768"/>
                  </a:cxn>
                  <a:cxn ang="0">
                    <a:pos x="162" y="2062"/>
                  </a:cxn>
                  <a:cxn ang="0">
                    <a:pos x="156" y="2644"/>
                  </a:cxn>
                  <a:cxn ang="0">
                    <a:pos x="126" y="3225"/>
                  </a:cxn>
                  <a:cxn ang="0">
                    <a:pos x="108" y="3507"/>
                  </a:cxn>
                  <a:cxn ang="0">
                    <a:pos x="78" y="3788"/>
                  </a:cxn>
                  <a:cxn ang="0">
                    <a:pos x="42" y="4058"/>
                  </a:cxn>
                  <a:cxn ang="0">
                    <a:pos x="0" y="4316"/>
                  </a:cxn>
                  <a:cxn ang="0">
                    <a:pos x="12" y="4316"/>
                  </a:cxn>
                  <a:cxn ang="0">
                    <a:pos x="54" y="4058"/>
                  </a:cxn>
                  <a:cxn ang="0">
                    <a:pos x="90" y="3782"/>
                  </a:cxn>
                  <a:cxn ang="0">
                    <a:pos x="120" y="3507"/>
                  </a:cxn>
                  <a:cxn ang="0">
                    <a:pos x="138" y="3219"/>
                  </a:cxn>
                  <a:cxn ang="0">
                    <a:pos x="168" y="2638"/>
                  </a:cxn>
                  <a:cxn ang="0">
                    <a:pos x="174" y="2056"/>
                  </a:cxn>
                  <a:cxn ang="0">
                    <a:pos x="168" y="1768"/>
                  </a:cxn>
                  <a:cxn ang="0">
                    <a:pos x="162" y="1487"/>
                  </a:cxn>
                  <a:cxn ang="0">
                    <a:pos x="144" y="1211"/>
                  </a:cxn>
                  <a:cxn ang="0">
                    <a:pos x="132" y="941"/>
                  </a:cxn>
                  <a:cxn ang="0">
                    <a:pos x="108" y="689"/>
                  </a:cxn>
                  <a:cxn ang="0">
                    <a:pos x="84" y="444"/>
                  </a:cxn>
                  <a:cxn ang="0">
                    <a:pos x="54" y="216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 dirty="0"/>
              </a:p>
            </p:txBody>
          </p:sp>
          <p:sp>
            <p:nvSpPr>
              <p:cNvPr id="4105" name="Freeform 9"/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/>
                <a:ahLst/>
                <a:cxnLst>
                  <a:cxn ang="0">
                    <a:pos x="329" y="2014"/>
                  </a:cxn>
                  <a:cxn ang="0">
                    <a:pos x="317" y="1726"/>
                  </a:cxn>
                  <a:cxn ang="0">
                    <a:pos x="293" y="1445"/>
                  </a:cxn>
                  <a:cxn ang="0">
                    <a:pos x="263" y="1175"/>
                  </a:cxn>
                  <a:cxn ang="0">
                    <a:pos x="228" y="917"/>
                  </a:cxn>
                  <a:cxn ang="0">
                    <a:pos x="186" y="665"/>
                  </a:cxn>
                  <a:cxn ang="0">
                    <a:pos x="132" y="432"/>
                  </a:cxn>
                  <a:cxn ang="0">
                    <a:pos x="78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66" y="204"/>
                  </a:cxn>
                  <a:cxn ang="0">
                    <a:pos x="120" y="432"/>
                  </a:cxn>
                  <a:cxn ang="0">
                    <a:pos x="174" y="665"/>
                  </a:cxn>
                  <a:cxn ang="0">
                    <a:pos x="216" y="917"/>
                  </a:cxn>
                  <a:cxn ang="0">
                    <a:pos x="251" y="1175"/>
                  </a:cxn>
                  <a:cxn ang="0">
                    <a:pos x="281" y="1445"/>
                  </a:cxn>
                  <a:cxn ang="0">
                    <a:pos x="305" y="1726"/>
                  </a:cxn>
                  <a:cxn ang="0">
                    <a:pos x="317" y="2014"/>
                  </a:cxn>
                  <a:cxn ang="0">
                    <a:pos x="323" y="2314"/>
                  </a:cxn>
                  <a:cxn ang="0">
                    <a:pos x="317" y="2608"/>
                  </a:cxn>
                  <a:cxn ang="0">
                    <a:pos x="305" y="2907"/>
                  </a:cxn>
                  <a:cxn ang="0">
                    <a:pos x="281" y="3201"/>
                  </a:cxn>
                  <a:cxn ang="0">
                    <a:pos x="257" y="3489"/>
                  </a:cxn>
                  <a:cxn ang="0">
                    <a:pos x="216" y="3777"/>
                  </a:cxn>
                  <a:cxn ang="0">
                    <a:pos x="174" y="4052"/>
                  </a:cxn>
                  <a:cxn ang="0">
                    <a:pos x="120" y="4316"/>
                  </a:cxn>
                  <a:cxn ang="0">
                    <a:pos x="132" y="4316"/>
                  </a:cxn>
                  <a:cxn ang="0">
                    <a:pos x="186" y="4052"/>
                  </a:cxn>
                  <a:cxn ang="0">
                    <a:pos x="228" y="3777"/>
                  </a:cxn>
                  <a:cxn ang="0">
                    <a:pos x="269" y="3489"/>
                  </a:cxn>
                  <a:cxn ang="0">
                    <a:pos x="293" y="3201"/>
                  </a:cxn>
                  <a:cxn ang="0">
                    <a:pos x="317" y="2907"/>
                  </a:cxn>
                  <a:cxn ang="0">
                    <a:pos x="329" y="2608"/>
                  </a:cxn>
                  <a:cxn ang="0">
                    <a:pos x="335" y="2314"/>
                  </a:cxn>
                  <a:cxn ang="0">
                    <a:pos x="329" y="2014"/>
                  </a:cxn>
                  <a:cxn ang="0">
                    <a:pos x="329" y="2014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 dirty="0"/>
              </a:p>
            </p:txBody>
          </p:sp>
          <p:sp>
            <p:nvSpPr>
              <p:cNvPr id="4106" name="Freeform 10"/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/>
                <a:ahLst/>
                <a:cxnLst>
                  <a:cxn ang="0">
                    <a:pos x="413" y="1924"/>
                  </a:cxn>
                  <a:cxn ang="0">
                    <a:pos x="395" y="1690"/>
                  </a:cxn>
                  <a:cxn ang="0">
                    <a:pos x="365" y="1457"/>
                  </a:cxn>
                  <a:cxn ang="0">
                    <a:pos x="329" y="1229"/>
                  </a:cxn>
                  <a:cxn ang="0">
                    <a:pos x="281" y="1001"/>
                  </a:cxn>
                  <a:cxn ang="0">
                    <a:pos x="227" y="761"/>
                  </a:cxn>
                  <a:cxn ang="0">
                    <a:pos x="162" y="522"/>
                  </a:cxn>
                  <a:cxn ang="0">
                    <a:pos x="90" y="27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84" y="270"/>
                  </a:cxn>
                  <a:cxn ang="0">
                    <a:pos x="156" y="522"/>
                  </a:cxn>
                  <a:cxn ang="0">
                    <a:pos x="216" y="767"/>
                  </a:cxn>
                  <a:cxn ang="0">
                    <a:pos x="275" y="1001"/>
                  </a:cxn>
                  <a:cxn ang="0">
                    <a:pos x="317" y="1235"/>
                  </a:cxn>
                  <a:cxn ang="0">
                    <a:pos x="353" y="1463"/>
                  </a:cxn>
                  <a:cxn ang="0">
                    <a:pos x="383" y="1690"/>
                  </a:cxn>
                  <a:cxn ang="0">
                    <a:pos x="401" y="1924"/>
                  </a:cxn>
                  <a:cxn ang="0">
                    <a:pos x="413" y="2188"/>
                  </a:cxn>
                  <a:cxn ang="0">
                    <a:pos x="407" y="2458"/>
                  </a:cxn>
                  <a:cxn ang="0">
                    <a:pos x="395" y="2733"/>
                  </a:cxn>
                  <a:cxn ang="0">
                    <a:pos x="365" y="3021"/>
                  </a:cxn>
                  <a:cxn ang="0">
                    <a:pos x="329" y="3321"/>
                  </a:cxn>
                  <a:cxn ang="0">
                    <a:pos x="275" y="3639"/>
                  </a:cxn>
                  <a:cxn ang="0">
                    <a:pos x="204" y="3968"/>
                  </a:cxn>
                  <a:cxn ang="0">
                    <a:pos x="126" y="4316"/>
                  </a:cxn>
                  <a:cxn ang="0">
                    <a:pos x="138" y="4316"/>
                  </a:cxn>
                  <a:cxn ang="0">
                    <a:pos x="216" y="3968"/>
                  </a:cxn>
                  <a:cxn ang="0">
                    <a:pos x="287" y="3639"/>
                  </a:cxn>
                  <a:cxn ang="0">
                    <a:pos x="341" y="3321"/>
                  </a:cxn>
                  <a:cxn ang="0">
                    <a:pos x="377" y="3021"/>
                  </a:cxn>
                  <a:cxn ang="0">
                    <a:pos x="407" y="2733"/>
                  </a:cxn>
                  <a:cxn ang="0">
                    <a:pos x="419" y="2458"/>
                  </a:cxn>
                  <a:cxn ang="0">
                    <a:pos x="425" y="2188"/>
                  </a:cxn>
                  <a:cxn ang="0">
                    <a:pos x="413" y="1924"/>
                  </a:cxn>
                  <a:cxn ang="0">
                    <a:pos x="413" y="1924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 dirty="0"/>
              </a:p>
            </p:txBody>
          </p:sp>
          <p:sp>
            <p:nvSpPr>
              <p:cNvPr id="4107" name="Freeform 11"/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/>
                <a:ahLst/>
                <a:cxnLst>
                  <a:cxn ang="0">
                    <a:pos x="556" y="2020"/>
                  </a:cxn>
                  <a:cxn ang="0">
                    <a:pos x="538" y="1732"/>
                  </a:cxn>
                  <a:cxn ang="0">
                    <a:pos x="503" y="1445"/>
                  </a:cxn>
                  <a:cxn ang="0">
                    <a:pos x="455" y="1175"/>
                  </a:cxn>
                  <a:cxn ang="0">
                    <a:pos x="395" y="911"/>
                  </a:cxn>
                  <a:cxn ang="0">
                    <a:pos x="317" y="659"/>
                  </a:cxn>
                  <a:cxn ang="0">
                    <a:pos x="228" y="426"/>
                  </a:cxn>
                  <a:cxn ang="0">
                    <a:pos x="126" y="204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14" y="204"/>
                  </a:cxn>
                  <a:cxn ang="0">
                    <a:pos x="216" y="426"/>
                  </a:cxn>
                  <a:cxn ang="0">
                    <a:pos x="305" y="659"/>
                  </a:cxn>
                  <a:cxn ang="0">
                    <a:pos x="383" y="911"/>
                  </a:cxn>
                  <a:cxn ang="0">
                    <a:pos x="443" y="1175"/>
                  </a:cxn>
                  <a:cxn ang="0">
                    <a:pos x="491" y="1445"/>
                  </a:cxn>
                  <a:cxn ang="0">
                    <a:pos x="526" y="1732"/>
                  </a:cxn>
                  <a:cxn ang="0">
                    <a:pos x="544" y="2020"/>
                  </a:cxn>
                  <a:cxn ang="0">
                    <a:pos x="544" y="2326"/>
                  </a:cxn>
                  <a:cxn ang="0">
                    <a:pos x="532" y="2632"/>
                  </a:cxn>
                  <a:cxn ang="0">
                    <a:pos x="503" y="2931"/>
                  </a:cxn>
                  <a:cxn ang="0">
                    <a:pos x="455" y="3225"/>
                  </a:cxn>
                  <a:cxn ang="0">
                    <a:pos x="389" y="3513"/>
                  </a:cxn>
                  <a:cxn ang="0">
                    <a:pos x="311" y="3788"/>
                  </a:cxn>
                  <a:cxn ang="0">
                    <a:pos x="216" y="4058"/>
                  </a:cxn>
                  <a:cxn ang="0">
                    <a:pos x="102" y="4316"/>
                  </a:cxn>
                  <a:cxn ang="0">
                    <a:pos x="114" y="4316"/>
                  </a:cxn>
                  <a:cxn ang="0">
                    <a:pos x="228" y="4058"/>
                  </a:cxn>
                  <a:cxn ang="0">
                    <a:pos x="323" y="3788"/>
                  </a:cxn>
                  <a:cxn ang="0">
                    <a:pos x="401" y="3513"/>
                  </a:cxn>
                  <a:cxn ang="0">
                    <a:pos x="467" y="3225"/>
                  </a:cxn>
                  <a:cxn ang="0">
                    <a:pos x="515" y="2931"/>
                  </a:cxn>
                  <a:cxn ang="0">
                    <a:pos x="544" y="2632"/>
                  </a:cxn>
                  <a:cxn ang="0">
                    <a:pos x="556" y="2326"/>
                  </a:cxn>
                  <a:cxn ang="0">
                    <a:pos x="556" y="2020"/>
                  </a:cxn>
                  <a:cxn ang="0">
                    <a:pos x="556" y="2020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 dirty="0"/>
              </a:p>
            </p:txBody>
          </p:sp>
          <p:sp>
            <p:nvSpPr>
              <p:cNvPr id="4108" name="Freeform 12"/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/>
                <a:ahLst/>
                <a:cxnLst>
                  <a:cxn ang="0">
                    <a:pos x="688" y="2086"/>
                  </a:cxn>
                  <a:cxn ang="0">
                    <a:pos x="670" y="1810"/>
                  </a:cxn>
                  <a:cxn ang="0">
                    <a:pos x="634" y="1541"/>
                  </a:cxn>
                  <a:cxn ang="0">
                    <a:pos x="574" y="1271"/>
                  </a:cxn>
                  <a:cxn ang="0">
                    <a:pos x="497" y="1007"/>
                  </a:cxn>
                  <a:cxn ang="0">
                    <a:pos x="401" y="749"/>
                  </a:cxn>
                  <a:cxn ang="0">
                    <a:pos x="293" y="492"/>
                  </a:cxn>
                  <a:cxn ang="0">
                    <a:pos x="162" y="24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50" y="240"/>
                  </a:cxn>
                  <a:cxn ang="0">
                    <a:pos x="281" y="492"/>
                  </a:cxn>
                  <a:cxn ang="0">
                    <a:pos x="389" y="749"/>
                  </a:cxn>
                  <a:cxn ang="0">
                    <a:pos x="485" y="1007"/>
                  </a:cxn>
                  <a:cxn ang="0">
                    <a:pos x="562" y="1271"/>
                  </a:cxn>
                  <a:cxn ang="0">
                    <a:pos x="622" y="1541"/>
                  </a:cxn>
                  <a:cxn ang="0">
                    <a:pos x="658" y="1810"/>
                  </a:cxn>
                  <a:cxn ang="0">
                    <a:pos x="676" y="2086"/>
                  </a:cxn>
                  <a:cxn ang="0">
                    <a:pos x="676" y="2368"/>
                  </a:cxn>
                  <a:cxn ang="0">
                    <a:pos x="658" y="2650"/>
                  </a:cxn>
                  <a:cxn ang="0">
                    <a:pos x="616" y="2931"/>
                  </a:cxn>
                  <a:cxn ang="0">
                    <a:pos x="556" y="3213"/>
                  </a:cxn>
                  <a:cxn ang="0">
                    <a:pos x="473" y="3495"/>
                  </a:cxn>
                  <a:cxn ang="0">
                    <a:pos x="371" y="3777"/>
                  </a:cxn>
                  <a:cxn ang="0">
                    <a:pos x="251" y="4046"/>
                  </a:cxn>
                  <a:cxn ang="0">
                    <a:pos x="114" y="4316"/>
                  </a:cxn>
                  <a:cxn ang="0">
                    <a:pos x="126" y="4316"/>
                  </a:cxn>
                  <a:cxn ang="0">
                    <a:pos x="263" y="4046"/>
                  </a:cxn>
                  <a:cxn ang="0">
                    <a:pos x="383" y="3777"/>
                  </a:cxn>
                  <a:cxn ang="0">
                    <a:pos x="485" y="3495"/>
                  </a:cxn>
                  <a:cxn ang="0">
                    <a:pos x="568" y="3219"/>
                  </a:cxn>
                  <a:cxn ang="0">
                    <a:pos x="628" y="2937"/>
                  </a:cxn>
                  <a:cxn ang="0">
                    <a:pos x="670" y="2656"/>
                  </a:cxn>
                  <a:cxn ang="0">
                    <a:pos x="688" y="2368"/>
                  </a:cxn>
                  <a:cxn ang="0">
                    <a:pos x="688" y="2086"/>
                  </a:cxn>
                  <a:cxn ang="0">
                    <a:pos x="688" y="2086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 dirty="0"/>
              </a:p>
            </p:txBody>
          </p:sp>
          <p:sp>
            <p:nvSpPr>
              <p:cNvPr id="4109" name="Freeform 13"/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/>
                <a:ahLst/>
                <a:cxnLst>
                  <a:cxn ang="0">
                    <a:pos x="855" y="2128"/>
                  </a:cxn>
                  <a:cxn ang="0">
                    <a:pos x="831" y="1834"/>
                  </a:cxn>
                  <a:cxn ang="0">
                    <a:pos x="808" y="1684"/>
                  </a:cxn>
                  <a:cxn ang="0">
                    <a:pos x="784" y="1541"/>
                  </a:cxn>
                  <a:cxn ang="0">
                    <a:pos x="748" y="1397"/>
                  </a:cxn>
                  <a:cxn ang="0">
                    <a:pos x="712" y="1253"/>
                  </a:cxn>
                  <a:cxn ang="0">
                    <a:pos x="664" y="1115"/>
                  </a:cxn>
                  <a:cxn ang="0">
                    <a:pos x="610" y="977"/>
                  </a:cxn>
                  <a:cxn ang="0">
                    <a:pos x="491" y="719"/>
                  </a:cxn>
                  <a:cxn ang="0">
                    <a:pos x="353" y="468"/>
                  </a:cxn>
                  <a:cxn ang="0">
                    <a:pos x="192" y="228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180" y="228"/>
                  </a:cxn>
                  <a:cxn ang="0">
                    <a:pos x="341" y="468"/>
                  </a:cxn>
                  <a:cxn ang="0">
                    <a:pos x="479" y="719"/>
                  </a:cxn>
                  <a:cxn ang="0">
                    <a:pos x="598" y="983"/>
                  </a:cxn>
                  <a:cxn ang="0">
                    <a:pos x="652" y="1121"/>
                  </a:cxn>
                  <a:cxn ang="0">
                    <a:pos x="700" y="1259"/>
                  </a:cxn>
                  <a:cxn ang="0">
                    <a:pos x="736" y="1403"/>
                  </a:cxn>
                  <a:cxn ang="0">
                    <a:pos x="772" y="1547"/>
                  </a:cxn>
                  <a:cxn ang="0">
                    <a:pos x="802" y="1690"/>
                  </a:cxn>
                  <a:cxn ang="0">
                    <a:pos x="819" y="1834"/>
                  </a:cxn>
                  <a:cxn ang="0">
                    <a:pos x="837" y="1984"/>
                  </a:cxn>
                  <a:cxn ang="0">
                    <a:pos x="843" y="2128"/>
                  </a:cxn>
                  <a:cxn ang="0">
                    <a:pos x="849" y="2278"/>
                  </a:cxn>
                  <a:cxn ang="0">
                    <a:pos x="843" y="2428"/>
                  </a:cxn>
                  <a:cxn ang="0">
                    <a:pos x="831" y="2572"/>
                  </a:cxn>
                  <a:cxn ang="0">
                    <a:pos x="819" y="2721"/>
                  </a:cxn>
                  <a:cxn ang="0">
                    <a:pos x="796" y="2865"/>
                  </a:cxn>
                  <a:cxn ang="0">
                    <a:pos x="766" y="3015"/>
                  </a:cxn>
                  <a:cxn ang="0">
                    <a:pos x="724" y="3159"/>
                  </a:cxn>
                  <a:cxn ang="0">
                    <a:pos x="682" y="3303"/>
                  </a:cxn>
                  <a:cxn ang="0">
                    <a:pos x="586" y="3567"/>
                  </a:cxn>
                  <a:cxn ang="0">
                    <a:pos x="473" y="3824"/>
                  </a:cxn>
                  <a:cxn ang="0">
                    <a:pos x="335" y="4076"/>
                  </a:cxn>
                  <a:cxn ang="0">
                    <a:pos x="180" y="4316"/>
                  </a:cxn>
                  <a:cxn ang="0">
                    <a:pos x="192" y="4316"/>
                  </a:cxn>
                  <a:cxn ang="0">
                    <a:pos x="347" y="4076"/>
                  </a:cxn>
                  <a:cxn ang="0">
                    <a:pos x="485" y="3824"/>
                  </a:cxn>
                  <a:cxn ang="0">
                    <a:pos x="598" y="3573"/>
                  </a:cxn>
                  <a:cxn ang="0">
                    <a:pos x="694" y="3309"/>
                  </a:cxn>
                  <a:cxn ang="0">
                    <a:pos x="736" y="3165"/>
                  </a:cxn>
                  <a:cxn ang="0">
                    <a:pos x="778" y="3021"/>
                  </a:cxn>
                  <a:cxn ang="0">
                    <a:pos x="808" y="2871"/>
                  </a:cxn>
                  <a:cxn ang="0">
                    <a:pos x="831" y="2727"/>
                  </a:cxn>
                  <a:cxn ang="0">
                    <a:pos x="843" y="2578"/>
                  </a:cxn>
                  <a:cxn ang="0">
                    <a:pos x="855" y="2428"/>
                  </a:cxn>
                  <a:cxn ang="0">
                    <a:pos x="861" y="2278"/>
                  </a:cxn>
                  <a:cxn ang="0">
                    <a:pos x="855" y="2128"/>
                  </a:cxn>
                  <a:cxn ang="0">
                    <a:pos x="855" y="2128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 dirty="0"/>
              </a:p>
            </p:txBody>
          </p:sp>
          <p:sp>
            <p:nvSpPr>
              <p:cNvPr id="4110" name="Freeform 14"/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/>
                <a:ahLst/>
                <a:cxnLst>
                  <a:cxn ang="0">
                    <a:pos x="18" y="1942"/>
                  </a:cxn>
                  <a:cxn ang="0">
                    <a:pos x="30" y="1630"/>
                  </a:cxn>
                  <a:cxn ang="0">
                    <a:pos x="42" y="1331"/>
                  </a:cxn>
                  <a:cxn ang="0">
                    <a:pos x="59" y="1055"/>
                  </a:cxn>
                  <a:cxn ang="0">
                    <a:pos x="77" y="791"/>
                  </a:cxn>
                  <a:cxn ang="0">
                    <a:pos x="83" y="671"/>
                  </a:cxn>
                  <a:cxn ang="0">
                    <a:pos x="95" y="557"/>
                  </a:cxn>
                  <a:cxn ang="0">
                    <a:pos x="107" y="444"/>
                  </a:cxn>
                  <a:cxn ang="0">
                    <a:pos x="113" y="342"/>
                  </a:cxn>
                  <a:cxn ang="0">
                    <a:pos x="125" y="246"/>
                  </a:cxn>
                  <a:cxn ang="0">
                    <a:pos x="131" y="156"/>
                  </a:cxn>
                  <a:cxn ang="0">
                    <a:pos x="143" y="72"/>
                  </a:cxn>
                  <a:cxn ang="0">
                    <a:pos x="149" y="0"/>
                  </a:cxn>
                  <a:cxn ang="0">
                    <a:pos x="137" y="0"/>
                  </a:cxn>
                  <a:cxn ang="0">
                    <a:pos x="131" y="72"/>
                  </a:cxn>
                  <a:cxn ang="0">
                    <a:pos x="119" y="156"/>
                  </a:cxn>
                  <a:cxn ang="0">
                    <a:pos x="113" y="246"/>
                  </a:cxn>
                  <a:cxn ang="0">
                    <a:pos x="101" y="342"/>
                  </a:cxn>
                  <a:cxn ang="0">
                    <a:pos x="95" y="444"/>
                  </a:cxn>
                  <a:cxn ang="0">
                    <a:pos x="83" y="557"/>
                  </a:cxn>
                  <a:cxn ang="0">
                    <a:pos x="71" y="671"/>
                  </a:cxn>
                  <a:cxn ang="0">
                    <a:pos x="65" y="791"/>
                  </a:cxn>
                  <a:cxn ang="0">
                    <a:pos x="48" y="1055"/>
                  </a:cxn>
                  <a:cxn ang="0">
                    <a:pos x="30" y="1331"/>
                  </a:cxn>
                  <a:cxn ang="0">
                    <a:pos x="18" y="1630"/>
                  </a:cxn>
                  <a:cxn ang="0">
                    <a:pos x="6" y="1942"/>
                  </a:cxn>
                  <a:cxn ang="0">
                    <a:pos x="0" y="2278"/>
                  </a:cxn>
                  <a:cxn ang="0">
                    <a:pos x="6" y="2602"/>
                  </a:cxn>
                  <a:cxn ang="0">
                    <a:pos x="12" y="2919"/>
                  </a:cxn>
                  <a:cxn ang="0">
                    <a:pos x="24" y="3219"/>
                  </a:cxn>
                  <a:cxn ang="0">
                    <a:pos x="36" y="3513"/>
                  </a:cxn>
                  <a:cxn ang="0">
                    <a:pos x="59" y="3794"/>
                  </a:cxn>
                  <a:cxn ang="0">
                    <a:pos x="89" y="4058"/>
                  </a:cxn>
                  <a:cxn ang="0">
                    <a:pos x="125" y="4316"/>
                  </a:cxn>
                  <a:cxn ang="0">
                    <a:pos x="137" y="4316"/>
                  </a:cxn>
                  <a:cxn ang="0">
                    <a:pos x="101" y="4058"/>
                  </a:cxn>
                  <a:cxn ang="0">
                    <a:pos x="71" y="3794"/>
                  </a:cxn>
                  <a:cxn ang="0">
                    <a:pos x="48" y="3513"/>
                  </a:cxn>
                  <a:cxn ang="0">
                    <a:pos x="36" y="3225"/>
                  </a:cxn>
                  <a:cxn ang="0">
                    <a:pos x="24" y="2919"/>
                  </a:cxn>
                  <a:cxn ang="0">
                    <a:pos x="18" y="2608"/>
                  </a:cxn>
                  <a:cxn ang="0">
                    <a:pos x="12" y="2278"/>
                  </a:cxn>
                  <a:cxn ang="0">
                    <a:pos x="18" y="1942"/>
                  </a:cxn>
                  <a:cxn ang="0">
                    <a:pos x="18" y="1942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 dirty="0"/>
              </a:p>
            </p:txBody>
          </p:sp>
          <p:sp>
            <p:nvSpPr>
              <p:cNvPr id="4111" name="Freeform 15"/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/>
                <a:ahLst/>
                <a:cxnLst>
                  <a:cxn ang="0">
                    <a:pos x="18" y="2062"/>
                  </a:cxn>
                  <a:cxn ang="0">
                    <a:pos x="30" y="1750"/>
                  </a:cxn>
                  <a:cxn ang="0">
                    <a:pos x="54" y="1451"/>
                  </a:cxn>
                  <a:cxn ang="0">
                    <a:pos x="84" y="1169"/>
                  </a:cxn>
                  <a:cxn ang="0">
                    <a:pos x="126" y="899"/>
                  </a:cxn>
                  <a:cxn ang="0">
                    <a:pos x="162" y="641"/>
                  </a:cxn>
                  <a:cxn ang="0">
                    <a:pos x="209" y="408"/>
                  </a:cxn>
                  <a:cxn ang="0">
                    <a:pos x="251" y="192"/>
                  </a:cxn>
                  <a:cxn ang="0">
                    <a:pos x="299" y="0"/>
                  </a:cxn>
                  <a:cxn ang="0">
                    <a:pos x="287" y="0"/>
                  </a:cxn>
                  <a:cxn ang="0">
                    <a:pos x="239" y="192"/>
                  </a:cxn>
                  <a:cxn ang="0">
                    <a:pos x="198" y="408"/>
                  </a:cxn>
                  <a:cxn ang="0">
                    <a:pos x="156" y="641"/>
                  </a:cxn>
                  <a:cxn ang="0">
                    <a:pos x="114" y="899"/>
                  </a:cxn>
                  <a:cxn ang="0">
                    <a:pos x="78" y="1169"/>
                  </a:cxn>
                  <a:cxn ang="0">
                    <a:pos x="48" y="1451"/>
                  </a:cxn>
                  <a:cxn ang="0">
                    <a:pos x="24" y="1750"/>
                  </a:cxn>
                  <a:cxn ang="0">
                    <a:pos x="6" y="2062"/>
                  </a:cxn>
                  <a:cxn ang="0">
                    <a:pos x="0" y="2374"/>
                  </a:cxn>
                  <a:cxn ang="0">
                    <a:pos x="12" y="2674"/>
                  </a:cxn>
                  <a:cxn ang="0">
                    <a:pos x="30" y="2973"/>
                  </a:cxn>
                  <a:cxn ang="0">
                    <a:pos x="54" y="3255"/>
                  </a:cxn>
                  <a:cxn ang="0">
                    <a:pos x="96" y="3537"/>
                  </a:cxn>
                  <a:cxn ang="0">
                    <a:pos x="144" y="3806"/>
                  </a:cxn>
                  <a:cxn ang="0">
                    <a:pos x="203" y="4064"/>
                  </a:cxn>
                  <a:cxn ang="0">
                    <a:pos x="275" y="4316"/>
                  </a:cxn>
                  <a:cxn ang="0">
                    <a:pos x="287" y="4316"/>
                  </a:cxn>
                  <a:cxn ang="0">
                    <a:pos x="215" y="4064"/>
                  </a:cxn>
                  <a:cxn ang="0">
                    <a:pos x="156" y="3806"/>
                  </a:cxn>
                  <a:cxn ang="0">
                    <a:pos x="108" y="3537"/>
                  </a:cxn>
                  <a:cxn ang="0">
                    <a:pos x="66" y="3261"/>
                  </a:cxn>
                  <a:cxn ang="0">
                    <a:pos x="42" y="2973"/>
                  </a:cxn>
                  <a:cxn ang="0">
                    <a:pos x="24" y="2680"/>
                  </a:cxn>
                  <a:cxn ang="0">
                    <a:pos x="12" y="2374"/>
                  </a:cxn>
                  <a:cxn ang="0">
                    <a:pos x="18" y="2062"/>
                  </a:cxn>
                  <a:cxn ang="0">
                    <a:pos x="18" y="2062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 dirty="0"/>
              </a:p>
            </p:txBody>
          </p:sp>
          <p:sp>
            <p:nvSpPr>
              <p:cNvPr id="4112" name="Freeform 16"/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/>
                <a:ahLst/>
                <a:cxnLst>
                  <a:cxn ang="0">
                    <a:pos x="424" y="0"/>
                  </a:cxn>
                  <a:cxn ang="0">
                    <a:pos x="412" y="0"/>
                  </a:cxn>
                  <a:cxn ang="0">
                    <a:pos x="316" y="222"/>
                  </a:cxn>
                  <a:cxn ang="0">
                    <a:pos x="239" y="462"/>
                  </a:cxn>
                  <a:cxn ang="0">
                    <a:pos x="167" y="707"/>
                  </a:cxn>
                  <a:cxn ang="0">
                    <a:pos x="107" y="971"/>
                  </a:cxn>
                  <a:cxn ang="0">
                    <a:pos x="65" y="1247"/>
                  </a:cxn>
                  <a:cxn ang="0">
                    <a:pos x="29" y="1529"/>
                  </a:cxn>
                  <a:cxn ang="0">
                    <a:pos x="6" y="1822"/>
                  </a:cxn>
                  <a:cxn ang="0">
                    <a:pos x="0" y="2122"/>
                  </a:cxn>
                  <a:cxn ang="0">
                    <a:pos x="6" y="2404"/>
                  </a:cxn>
                  <a:cxn ang="0">
                    <a:pos x="24" y="2686"/>
                  </a:cxn>
                  <a:cxn ang="0">
                    <a:pos x="47" y="2961"/>
                  </a:cxn>
                  <a:cxn ang="0">
                    <a:pos x="89" y="3243"/>
                  </a:cxn>
                  <a:cxn ang="0">
                    <a:pos x="137" y="3519"/>
                  </a:cxn>
                  <a:cxn ang="0">
                    <a:pos x="197" y="3788"/>
                  </a:cxn>
                  <a:cxn ang="0">
                    <a:pos x="269" y="4058"/>
                  </a:cxn>
                  <a:cxn ang="0">
                    <a:pos x="346" y="4316"/>
                  </a:cxn>
                  <a:cxn ang="0">
                    <a:pos x="358" y="4316"/>
                  </a:cxn>
                  <a:cxn ang="0">
                    <a:pos x="281" y="4058"/>
                  </a:cxn>
                  <a:cxn ang="0">
                    <a:pos x="209" y="3788"/>
                  </a:cxn>
                  <a:cxn ang="0">
                    <a:pos x="149" y="3519"/>
                  </a:cxn>
                  <a:cxn ang="0">
                    <a:pos x="101" y="3243"/>
                  </a:cxn>
                  <a:cxn ang="0">
                    <a:pos x="59" y="2961"/>
                  </a:cxn>
                  <a:cxn ang="0">
                    <a:pos x="35" y="2686"/>
                  </a:cxn>
                  <a:cxn ang="0">
                    <a:pos x="18" y="2404"/>
                  </a:cxn>
                  <a:cxn ang="0">
                    <a:pos x="12" y="2122"/>
                  </a:cxn>
                  <a:cxn ang="0">
                    <a:pos x="18" y="1822"/>
                  </a:cxn>
                  <a:cxn ang="0">
                    <a:pos x="41" y="1529"/>
                  </a:cxn>
                  <a:cxn ang="0">
                    <a:pos x="71" y="1247"/>
                  </a:cxn>
                  <a:cxn ang="0">
                    <a:pos x="119" y="971"/>
                  </a:cxn>
                  <a:cxn ang="0">
                    <a:pos x="179" y="707"/>
                  </a:cxn>
                  <a:cxn ang="0">
                    <a:pos x="245" y="462"/>
                  </a:cxn>
                  <a:cxn ang="0">
                    <a:pos x="328" y="222"/>
                  </a:cxn>
                  <a:cxn ang="0">
                    <a:pos x="424" y="0"/>
                  </a:cxn>
                  <a:cxn ang="0">
                    <a:pos x="424" y="0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 dirty="0"/>
              </a:p>
            </p:txBody>
          </p:sp>
          <p:sp>
            <p:nvSpPr>
              <p:cNvPr id="4113" name="Freeform 17"/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/>
                <a:ahLst/>
                <a:cxnLst>
                  <a:cxn ang="0">
                    <a:pos x="12" y="2146"/>
                  </a:cxn>
                  <a:cxn ang="0">
                    <a:pos x="24" y="1846"/>
                  </a:cxn>
                  <a:cxn ang="0">
                    <a:pos x="54" y="1559"/>
                  </a:cxn>
                  <a:cxn ang="0">
                    <a:pos x="96" y="1277"/>
                  </a:cxn>
                  <a:cxn ang="0">
                    <a:pos x="162" y="1001"/>
                  </a:cxn>
                  <a:cxn ang="0">
                    <a:pos x="239" y="731"/>
                  </a:cxn>
                  <a:cxn ang="0">
                    <a:pos x="335" y="480"/>
                  </a:cxn>
                  <a:cxn ang="0">
                    <a:pos x="449" y="234"/>
                  </a:cxn>
                  <a:cxn ang="0">
                    <a:pos x="574" y="0"/>
                  </a:cxn>
                  <a:cxn ang="0">
                    <a:pos x="562" y="0"/>
                  </a:cxn>
                  <a:cxn ang="0">
                    <a:pos x="437" y="234"/>
                  </a:cxn>
                  <a:cxn ang="0">
                    <a:pos x="323" y="480"/>
                  </a:cxn>
                  <a:cxn ang="0">
                    <a:pos x="227" y="737"/>
                  </a:cxn>
                  <a:cxn ang="0">
                    <a:pos x="150" y="1001"/>
                  </a:cxn>
                  <a:cxn ang="0">
                    <a:pos x="84" y="1277"/>
                  </a:cxn>
                  <a:cxn ang="0">
                    <a:pos x="42" y="1559"/>
                  </a:cxn>
                  <a:cxn ang="0">
                    <a:pos x="12" y="1852"/>
                  </a:cxn>
                  <a:cxn ang="0">
                    <a:pos x="0" y="2146"/>
                  </a:cxn>
                  <a:cxn ang="0">
                    <a:pos x="6" y="2434"/>
                  </a:cxn>
                  <a:cxn ang="0">
                    <a:pos x="30" y="2715"/>
                  </a:cxn>
                  <a:cxn ang="0">
                    <a:pos x="66" y="2997"/>
                  </a:cxn>
                  <a:cxn ang="0">
                    <a:pos x="120" y="3273"/>
                  </a:cxn>
                  <a:cxn ang="0">
                    <a:pos x="191" y="3549"/>
                  </a:cxn>
                  <a:cxn ang="0">
                    <a:pos x="275" y="3812"/>
                  </a:cxn>
                  <a:cxn ang="0">
                    <a:pos x="371" y="4070"/>
                  </a:cxn>
                  <a:cxn ang="0">
                    <a:pos x="484" y="4316"/>
                  </a:cxn>
                  <a:cxn ang="0">
                    <a:pos x="496" y="4316"/>
                  </a:cxn>
                  <a:cxn ang="0">
                    <a:pos x="383" y="4070"/>
                  </a:cxn>
                  <a:cxn ang="0">
                    <a:pos x="287" y="3812"/>
                  </a:cxn>
                  <a:cxn ang="0">
                    <a:pos x="203" y="3549"/>
                  </a:cxn>
                  <a:cxn ang="0">
                    <a:pos x="132" y="3273"/>
                  </a:cxn>
                  <a:cxn ang="0">
                    <a:pos x="78" y="2997"/>
                  </a:cxn>
                  <a:cxn ang="0">
                    <a:pos x="42" y="2715"/>
                  </a:cxn>
                  <a:cxn ang="0">
                    <a:pos x="18" y="2434"/>
                  </a:cxn>
                  <a:cxn ang="0">
                    <a:pos x="12" y="2146"/>
                  </a:cxn>
                  <a:cxn ang="0">
                    <a:pos x="12" y="2146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 dirty="0"/>
              </a:p>
            </p:txBody>
          </p:sp>
          <p:sp>
            <p:nvSpPr>
              <p:cNvPr id="4114" name="Freeform 18"/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/>
                <a:ahLst/>
                <a:cxnLst>
                  <a:cxn ang="0">
                    <a:pos x="12" y="2098"/>
                  </a:cxn>
                  <a:cxn ang="0">
                    <a:pos x="29" y="1798"/>
                  </a:cxn>
                  <a:cxn ang="0">
                    <a:pos x="71" y="1505"/>
                  </a:cxn>
                  <a:cxn ang="0">
                    <a:pos x="131" y="1223"/>
                  </a:cxn>
                  <a:cxn ang="0">
                    <a:pos x="215" y="941"/>
                  </a:cxn>
                  <a:cxn ang="0">
                    <a:pos x="316" y="689"/>
                  </a:cxn>
                  <a:cxn ang="0">
                    <a:pos x="442" y="444"/>
                  </a:cxn>
                  <a:cxn ang="0">
                    <a:pos x="580" y="216"/>
                  </a:cxn>
                  <a:cxn ang="0">
                    <a:pos x="735" y="0"/>
                  </a:cxn>
                  <a:cxn ang="0">
                    <a:pos x="723" y="0"/>
                  </a:cxn>
                  <a:cxn ang="0">
                    <a:pos x="568" y="210"/>
                  </a:cxn>
                  <a:cxn ang="0">
                    <a:pos x="430" y="438"/>
                  </a:cxn>
                  <a:cxn ang="0">
                    <a:pos x="311" y="683"/>
                  </a:cxn>
                  <a:cxn ang="0">
                    <a:pos x="209" y="941"/>
                  </a:cxn>
                  <a:cxn ang="0">
                    <a:pos x="125" y="1217"/>
                  </a:cxn>
                  <a:cxn ang="0">
                    <a:pos x="59" y="1505"/>
                  </a:cxn>
                  <a:cxn ang="0">
                    <a:pos x="18" y="1798"/>
                  </a:cxn>
                  <a:cxn ang="0">
                    <a:pos x="0" y="2098"/>
                  </a:cxn>
                  <a:cxn ang="0">
                    <a:pos x="6" y="2404"/>
                  </a:cxn>
                  <a:cxn ang="0">
                    <a:pos x="29" y="2709"/>
                  </a:cxn>
                  <a:cxn ang="0">
                    <a:pos x="77" y="3015"/>
                  </a:cxn>
                  <a:cxn ang="0">
                    <a:pos x="149" y="3315"/>
                  </a:cxn>
                  <a:cxn ang="0">
                    <a:pos x="227" y="3573"/>
                  </a:cxn>
                  <a:cxn ang="0">
                    <a:pos x="316" y="3824"/>
                  </a:cxn>
                  <a:cxn ang="0">
                    <a:pos x="424" y="4076"/>
                  </a:cxn>
                  <a:cxn ang="0">
                    <a:pos x="544" y="4316"/>
                  </a:cxn>
                  <a:cxn ang="0">
                    <a:pos x="556" y="4316"/>
                  </a:cxn>
                  <a:cxn ang="0">
                    <a:pos x="436" y="4076"/>
                  </a:cxn>
                  <a:cxn ang="0">
                    <a:pos x="328" y="3824"/>
                  </a:cxn>
                  <a:cxn ang="0">
                    <a:pos x="239" y="3573"/>
                  </a:cxn>
                  <a:cxn ang="0">
                    <a:pos x="161" y="3315"/>
                  </a:cxn>
                  <a:cxn ang="0">
                    <a:pos x="89" y="3015"/>
                  </a:cxn>
                  <a:cxn ang="0">
                    <a:pos x="41" y="2709"/>
                  </a:cxn>
                  <a:cxn ang="0">
                    <a:pos x="18" y="2404"/>
                  </a:cxn>
                  <a:cxn ang="0">
                    <a:pos x="12" y="2098"/>
                  </a:cxn>
                  <a:cxn ang="0">
                    <a:pos x="12" y="2098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 dirty="0"/>
              </a:p>
            </p:txBody>
          </p:sp>
          <p:sp>
            <p:nvSpPr>
              <p:cNvPr id="4115" name="Freeform 19"/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/>
                <a:ahLst/>
                <a:cxnLst>
                  <a:cxn ang="0">
                    <a:pos x="18" y="1948"/>
                  </a:cxn>
                  <a:cxn ang="0">
                    <a:pos x="48" y="1708"/>
                  </a:cxn>
                  <a:cxn ang="0">
                    <a:pos x="96" y="1475"/>
                  </a:cxn>
                  <a:cxn ang="0">
                    <a:pos x="161" y="1235"/>
                  </a:cxn>
                  <a:cxn ang="0">
                    <a:pos x="251" y="995"/>
                  </a:cxn>
                  <a:cxn ang="0">
                    <a:pos x="365" y="755"/>
                  </a:cxn>
                  <a:cxn ang="0">
                    <a:pos x="496" y="510"/>
                  </a:cxn>
                  <a:cxn ang="0">
                    <a:pos x="658" y="258"/>
                  </a:cxn>
                  <a:cxn ang="0">
                    <a:pos x="741" y="132"/>
                  </a:cxn>
                  <a:cxn ang="0">
                    <a:pos x="837" y="0"/>
                  </a:cxn>
                  <a:cxn ang="0">
                    <a:pos x="825" y="0"/>
                  </a:cxn>
                  <a:cxn ang="0">
                    <a:pos x="729" y="132"/>
                  </a:cxn>
                  <a:cxn ang="0">
                    <a:pos x="640" y="258"/>
                  </a:cxn>
                  <a:cxn ang="0">
                    <a:pos x="562" y="384"/>
                  </a:cxn>
                  <a:cxn ang="0">
                    <a:pos x="484" y="510"/>
                  </a:cxn>
                  <a:cxn ang="0">
                    <a:pos x="353" y="755"/>
                  </a:cxn>
                  <a:cxn ang="0">
                    <a:pos x="239" y="995"/>
                  </a:cxn>
                  <a:cxn ang="0">
                    <a:pos x="150" y="1235"/>
                  </a:cxn>
                  <a:cxn ang="0">
                    <a:pos x="84" y="1469"/>
                  </a:cxn>
                  <a:cxn ang="0">
                    <a:pos x="36" y="1702"/>
                  </a:cxn>
                  <a:cxn ang="0">
                    <a:pos x="6" y="1942"/>
                  </a:cxn>
                  <a:cxn ang="0">
                    <a:pos x="0" y="2200"/>
                  </a:cxn>
                  <a:cxn ang="0">
                    <a:pos x="12" y="2470"/>
                  </a:cxn>
                  <a:cxn ang="0">
                    <a:pos x="48" y="2739"/>
                  </a:cxn>
                  <a:cxn ang="0">
                    <a:pos x="114" y="3027"/>
                  </a:cxn>
                  <a:cxn ang="0">
                    <a:pos x="150" y="3171"/>
                  </a:cxn>
                  <a:cxn ang="0">
                    <a:pos x="197" y="3321"/>
                  </a:cxn>
                  <a:cxn ang="0">
                    <a:pos x="245" y="3477"/>
                  </a:cxn>
                  <a:cxn ang="0">
                    <a:pos x="305" y="3639"/>
                  </a:cxn>
                  <a:cxn ang="0">
                    <a:pos x="365" y="3800"/>
                  </a:cxn>
                  <a:cxn ang="0">
                    <a:pos x="437" y="3968"/>
                  </a:cxn>
                  <a:cxn ang="0">
                    <a:pos x="508" y="4136"/>
                  </a:cxn>
                  <a:cxn ang="0">
                    <a:pos x="592" y="4316"/>
                  </a:cxn>
                  <a:cxn ang="0">
                    <a:pos x="604" y="4316"/>
                  </a:cxn>
                  <a:cxn ang="0">
                    <a:pos x="520" y="4136"/>
                  </a:cxn>
                  <a:cxn ang="0">
                    <a:pos x="448" y="3968"/>
                  </a:cxn>
                  <a:cxn ang="0">
                    <a:pos x="377" y="3800"/>
                  </a:cxn>
                  <a:cxn ang="0">
                    <a:pos x="317" y="3639"/>
                  </a:cxn>
                  <a:cxn ang="0">
                    <a:pos x="257" y="3477"/>
                  </a:cxn>
                  <a:cxn ang="0">
                    <a:pos x="209" y="3327"/>
                  </a:cxn>
                  <a:cxn ang="0">
                    <a:pos x="161" y="3171"/>
                  </a:cxn>
                  <a:cxn ang="0">
                    <a:pos x="126" y="3027"/>
                  </a:cxn>
                  <a:cxn ang="0">
                    <a:pos x="60" y="2739"/>
                  </a:cxn>
                  <a:cxn ang="0">
                    <a:pos x="24" y="2470"/>
                  </a:cxn>
                  <a:cxn ang="0">
                    <a:pos x="12" y="2206"/>
                  </a:cxn>
                  <a:cxn ang="0">
                    <a:pos x="18" y="1948"/>
                  </a:cxn>
                  <a:cxn ang="0">
                    <a:pos x="18" y="1948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AU" dirty="0"/>
              </a:p>
            </p:txBody>
          </p:sp>
        </p:grp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42" y="228"/>
                </a:cxn>
                <a:cxn ang="0">
                  <a:pos x="96" y="402"/>
                </a:cxn>
                <a:cxn ang="0">
                  <a:pos x="161" y="576"/>
                </a:cxn>
                <a:cxn ang="0">
                  <a:pos x="227" y="744"/>
                </a:cxn>
                <a:cxn ang="0">
                  <a:pos x="305" y="917"/>
                </a:cxn>
                <a:cxn ang="0">
                  <a:pos x="389" y="1085"/>
                </a:cxn>
                <a:cxn ang="0">
                  <a:pos x="484" y="1253"/>
                </a:cxn>
                <a:cxn ang="0">
                  <a:pos x="586" y="1415"/>
                </a:cxn>
                <a:cxn ang="0">
                  <a:pos x="604" y="1415"/>
                </a:cxn>
                <a:cxn ang="0">
                  <a:pos x="496" y="1247"/>
                </a:cxn>
                <a:cxn ang="0">
                  <a:pos x="401" y="1073"/>
                </a:cxn>
                <a:cxn ang="0">
                  <a:pos x="311" y="899"/>
                </a:cxn>
                <a:cxn ang="0">
                  <a:pos x="233" y="720"/>
                </a:cxn>
                <a:cxn ang="0">
                  <a:pos x="161" y="546"/>
                </a:cxn>
                <a:cxn ang="0">
                  <a:pos x="102" y="366"/>
                </a:cxn>
                <a:cxn ang="0">
                  <a:pos x="48" y="180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0" y="54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 dirty="0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08" y="240"/>
                </a:cxn>
                <a:cxn ang="0">
                  <a:pos x="215" y="426"/>
                </a:cxn>
                <a:cxn ang="0">
                  <a:pos x="227" y="426"/>
                </a:cxn>
                <a:cxn ang="0">
                  <a:pos x="167" y="330"/>
                </a:cxn>
                <a:cxn ang="0">
                  <a:pos x="114" y="222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 dirty="0"/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/>
              <a:ahLst/>
              <a:cxnLst>
                <a:cxn ang="0">
                  <a:pos x="981" y="1786"/>
                </a:cxn>
                <a:cxn ang="0">
                  <a:pos x="981" y="1720"/>
                </a:cxn>
                <a:cxn ang="0">
                  <a:pos x="969" y="1666"/>
                </a:cxn>
                <a:cxn ang="0">
                  <a:pos x="957" y="1613"/>
                </a:cxn>
                <a:cxn ang="0">
                  <a:pos x="921" y="1487"/>
                </a:cxn>
                <a:cxn ang="0">
                  <a:pos x="885" y="1361"/>
                </a:cxn>
                <a:cxn ang="0">
                  <a:pos x="796" y="1121"/>
                </a:cxn>
                <a:cxn ang="0">
                  <a:pos x="682" y="899"/>
                </a:cxn>
                <a:cxn ang="0">
                  <a:pos x="562" y="689"/>
                </a:cxn>
                <a:cxn ang="0">
                  <a:pos x="431" y="498"/>
                </a:cxn>
                <a:cxn ang="0">
                  <a:pos x="293" y="318"/>
                </a:cxn>
                <a:cxn ang="0">
                  <a:pos x="150" y="15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138" y="150"/>
                </a:cxn>
                <a:cxn ang="0">
                  <a:pos x="275" y="318"/>
                </a:cxn>
                <a:cxn ang="0">
                  <a:pos x="413" y="498"/>
                </a:cxn>
                <a:cxn ang="0">
                  <a:pos x="545" y="689"/>
                </a:cxn>
                <a:cxn ang="0">
                  <a:pos x="670" y="899"/>
                </a:cxn>
                <a:cxn ang="0">
                  <a:pos x="778" y="1121"/>
                </a:cxn>
                <a:cxn ang="0">
                  <a:pos x="873" y="1361"/>
                </a:cxn>
                <a:cxn ang="0">
                  <a:pos x="909" y="1487"/>
                </a:cxn>
                <a:cxn ang="0">
                  <a:pos x="945" y="1619"/>
                </a:cxn>
                <a:cxn ang="0">
                  <a:pos x="963" y="1702"/>
                </a:cxn>
                <a:cxn ang="0">
                  <a:pos x="981" y="1786"/>
                </a:cxn>
                <a:cxn ang="0">
                  <a:pos x="981" y="1786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 dirty="0"/>
            </a:p>
          </p:txBody>
        </p:sp>
        <p:sp>
          <p:nvSpPr>
            <p:cNvPr id="1039" name="Freeform 23"/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9 w 717"/>
                <a:gd name="T1" fmla="*/ 845 h 845"/>
                <a:gd name="T2" fmla="*/ 719 w 717"/>
                <a:gd name="T3" fmla="*/ 821 h 845"/>
                <a:gd name="T4" fmla="*/ 576 w 717"/>
                <a:gd name="T5" fmla="*/ 605 h 845"/>
                <a:gd name="T6" fmla="*/ 407 w 717"/>
                <a:gd name="T7" fmla="*/ 396 h 845"/>
                <a:gd name="T8" fmla="*/ 222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10 w 717"/>
                <a:gd name="T15" fmla="*/ 198 h 845"/>
                <a:gd name="T16" fmla="*/ 401 w 717"/>
                <a:gd name="T17" fmla="*/ 408 h 845"/>
                <a:gd name="T18" fmla="*/ 570 w 717"/>
                <a:gd name="T19" fmla="*/ 623 h 845"/>
                <a:gd name="T20" fmla="*/ 719 w 717"/>
                <a:gd name="T21" fmla="*/ 845 h 845"/>
                <a:gd name="T22" fmla="*/ 719 w 717"/>
                <a:gd name="T23" fmla="*/ 845 h 84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040" name="Freeform 24"/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8 w 407"/>
                <a:gd name="T1" fmla="*/ 414 h 414"/>
                <a:gd name="T2" fmla="*/ 408 w 407"/>
                <a:gd name="T3" fmla="*/ 396 h 414"/>
                <a:gd name="T4" fmla="*/ 223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7 w 407"/>
                <a:gd name="T13" fmla="*/ 204 h 414"/>
                <a:gd name="T14" fmla="*/ 408 w 407"/>
                <a:gd name="T15" fmla="*/ 414 h 414"/>
                <a:gd name="T16" fmla="*/ 408 w 407"/>
                <a:gd name="T17" fmla="*/ 414 h 4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4121" name="Freeform 25"/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/>
              <a:ahLst/>
              <a:cxnLst>
                <a:cxn ang="0">
                  <a:pos x="0" y="1361"/>
                </a:cxn>
                <a:cxn ang="0">
                  <a:pos x="0" y="1409"/>
                </a:cxn>
                <a:cxn ang="0">
                  <a:pos x="54" y="1211"/>
                </a:cxn>
                <a:cxn ang="0">
                  <a:pos x="126" y="1013"/>
                </a:cxn>
                <a:cxn ang="0">
                  <a:pos x="215" y="827"/>
                </a:cxn>
                <a:cxn ang="0">
                  <a:pos x="311" y="647"/>
                </a:cxn>
                <a:cxn ang="0">
                  <a:pos x="431" y="474"/>
                </a:cxn>
                <a:cxn ang="0">
                  <a:pos x="556" y="312"/>
                </a:cxn>
                <a:cxn ang="0">
                  <a:pos x="700" y="150"/>
                </a:cxn>
                <a:cxn ang="0">
                  <a:pos x="855" y="0"/>
                </a:cxn>
                <a:cxn ang="0">
                  <a:pos x="837" y="0"/>
                </a:cxn>
                <a:cxn ang="0">
                  <a:pos x="688" y="144"/>
                </a:cxn>
                <a:cxn ang="0">
                  <a:pos x="550" y="300"/>
                </a:cxn>
                <a:cxn ang="0">
                  <a:pos x="425" y="462"/>
                </a:cxn>
                <a:cxn ang="0">
                  <a:pos x="311" y="629"/>
                </a:cxn>
                <a:cxn ang="0">
                  <a:pos x="215" y="803"/>
                </a:cxn>
                <a:cxn ang="0">
                  <a:pos x="132" y="983"/>
                </a:cxn>
                <a:cxn ang="0">
                  <a:pos x="60" y="1169"/>
                </a:cxn>
                <a:cxn ang="0">
                  <a:pos x="0" y="1361"/>
                </a:cxn>
                <a:cxn ang="0">
                  <a:pos x="0" y="1361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AU" dirty="0"/>
            </a:p>
          </p:txBody>
        </p:sp>
        <p:sp>
          <p:nvSpPr>
            <p:cNvPr id="1042" name="Freeform 26"/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8 w 586"/>
                <a:gd name="T1" fmla="*/ 0 h 599"/>
                <a:gd name="T2" fmla="*/ 570 w 586"/>
                <a:gd name="T3" fmla="*/ 0 h 599"/>
                <a:gd name="T4" fmla="*/ 408 w 586"/>
                <a:gd name="T5" fmla="*/ 132 h 599"/>
                <a:gd name="T6" fmla="*/ 258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8 w 586"/>
                <a:gd name="T17" fmla="*/ 282 h 599"/>
                <a:gd name="T18" fmla="*/ 414 w 586"/>
                <a:gd name="T19" fmla="*/ 138 h 599"/>
                <a:gd name="T20" fmla="*/ 588 w 586"/>
                <a:gd name="T21" fmla="*/ 0 h 599"/>
                <a:gd name="T22" fmla="*/ 588 w 586"/>
                <a:gd name="T23" fmla="*/ 0 h 59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043" name="Freeform 27"/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70 w 269"/>
                <a:gd name="T1" fmla="*/ 0 h 252"/>
                <a:gd name="T2" fmla="*/ 252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70 w 269"/>
                <a:gd name="T15" fmla="*/ 0 h 252"/>
                <a:gd name="T16" fmla="*/ 270 w 269"/>
                <a:gd name="T17" fmla="*/ 0 h 25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044" name="Line 28"/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045" name="Line 29"/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046" name="Line 30"/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grpSp>
          <p:nvGrpSpPr>
            <p:cNvPr id="1047" name="Group 31"/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1050" name="Line 32"/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1051" name="Line 33"/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1052" name="Line 34"/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1053" name="Line 35"/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AU"/>
              </a:p>
            </p:txBody>
          </p:sp>
          <p:sp>
            <p:nvSpPr>
              <p:cNvPr id="1054" name="Line 36"/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AU"/>
              </a:p>
            </p:txBody>
          </p:sp>
        </p:grpSp>
        <p:sp>
          <p:nvSpPr>
            <p:cNvPr id="1048" name="Line 37"/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  <p:sp>
          <p:nvSpPr>
            <p:cNvPr id="1049" name="Line 38"/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</p:spPr>
          <p:txBody>
            <a:bodyPr/>
            <a:lstStyle/>
            <a:p>
              <a:endParaRPr lang="en-AU"/>
            </a:p>
          </p:txBody>
        </p:sp>
      </p:grpSp>
      <p:sp>
        <p:nvSpPr>
          <p:cNvPr id="4135" name="Rectangle 39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36" name="Rectangle 4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37" name="Rectangle 4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38" name="Rectangle 4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15357BD-D252-47C3-872E-D7AA983D71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1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0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usiness-humanrights.org/Documents/Ruggie-report-Convention-on-Rights-of-Child-Jul-2007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2.ohchr.org/english/bodies/crc/callsubmissionsCRC_BusinessSector.htm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268413"/>
            <a:ext cx="7772400" cy="2160587"/>
          </a:xfrm>
        </p:spPr>
        <p:txBody>
          <a:bodyPr/>
          <a:lstStyle/>
          <a:p>
            <a:pPr eaLnBrk="1" hangingPunct="1">
              <a:defRPr/>
            </a:pPr>
            <a:r>
              <a:rPr lang="en-AU" sz="2800" b="1" dirty="0" smtClean="0"/>
              <a:t>Castan Centre for Human Rights Law</a:t>
            </a:r>
            <a:br>
              <a:rPr lang="en-AU" sz="2800" b="1" dirty="0" smtClean="0"/>
            </a:br>
            <a:r>
              <a:rPr lang="en-AU" sz="2800" b="1" dirty="0" smtClean="0"/>
              <a:t>Child Rights Symposium</a:t>
            </a:r>
            <a:br>
              <a:rPr lang="en-AU" sz="2800" b="1" dirty="0" smtClean="0"/>
            </a:br>
            <a:r>
              <a:rPr lang="en-AU" sz="2800" b="1" dirty="0" smtClean="0"/>
              <a:t/>
            </a:r>
            <a:br>
              <a:rPr lang="en-AU" sz="2800" b="1" dirty="0" smtClean="0"/>
            </a:br>
            <a:r>
              <a:rPr lang="en-AU" sz="2800" dirty="0" smtClean="0"/>
              <a:t>Recent developments relating to business and child rights </a:t>
            </a:r>
            <a:endParaRPr lang="en-US" sz="2800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AU" sz="2000" dirty="0" smtClean="0"/>
              <a:t>Presented by Vanessa Zimmerman, Business and Human Rights Specialist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AU" sz="2000" dirty="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dirty="0" smtClean="0"/>
              <a:t>Melbourne, 24 April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156575" cy="792163"/>
          </a:xfrm>
        </p:spPr>
        <p:txBody>
          <a:bodyPr/>
          <a:lstStyle/>
          <a:p>
            <a:pPr>
              <a:defRPr/>
            </a:pPr>
            <a:r>
              <a:rPr lang="en-AU" sz="3600" dirty="0" smtClean="0"/>
              <a:t>Moving forward – what you can do</a:t>
            </a:r>
            <a:endParaRPr lang="en-AU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341438"/>
            <a:ext cx="8218487" cy="4789487"/>
          </a:xfrm>
        </p:spPr>
        <p:txBody>
          <a:bodyPr/>
          <a:lstStyle/>
          <a:p>
            <a:pPr>
              <a:defRPr/>
            </a:pPr>
            <a:r>
              <a:rPr lang="en-AU" sz="1800" dirty="0" smtClean="0"/>
              <a:t>Encourage Australian businesses to implement the Children’s Rights and Business Principles (</a:t>
            </a:r>
            <a:r>
              <a:rPr lang="en-AU" sz="1800" dirty="0" err="1" smtClean="0"/>
              <a:t>nb</a:t>
            </a:r>
            <a:r>
              <a:rPr lang="en-AU" sz="1800" dirty="0" smtClean="0"/>
              <a:t> commitment by STC, UNICEF, GCNA to promote Principles amongst </a:t>
            </a:r>
            <a:r>
              <a:rPr lang="en-AU" sz="1800" dirty="0" err="1" smtClean="0"/>
              <a:t>Aus</a:t>
            </a:r>
            <a:r>
              <a:rPr lang="en-AU" sz="1800" dirty="0" smtClean="0"/>
              <a:t> businesses)</a:t>
            </a:r>
          </a:p>
          <a:p>
            <a:pPr>
              <a:defRPr/>
            </a:pPr>
            <a:r>
              <a:rPr lang="en-AU" sz="1800" dirty="0" smtClean="0"/>
              <a:t>Build capacity amongst Australian civil society to better understand children’s rights and business issues at home and abroad, including through consultation with children.</a:t>
            </a:r>
          </a:p>
          <a:p>
            <a:pPr>
              <a:defRPr/>
            </a:pPr>
            <a:r>
              <a:rPr lang="en-AU" sz="1800" dirty="0" smtClean="0"/>
              <a:t>Engage with the Australian government on the steps it is taking to fulfil CRC obligations relating to business and child rights including around policy coherence.</a:t>
            </a:r>
          </a:p>
          <a:p>
            <a:pPr>
              <a:defRPr/>
            </a:pPr>
            <a:r>
              <a:rPr lang="en-AU" sz="1800" dirty="0" smtClean="0"/>
              <a:t>Request guidance from the AHRC on steps all stakeholders can take to safeguard child rights in relation to business activities.</a:t>
            </a:r>
          </a:p>
          <a:p>
            <a:pPr>
              <a:defRPr/>
            </a:pPr>
            <a:r>
              <a:rPr lang="en-AU" sz="1800" dirty="0" smtClean="0"/>
              <a:t>Make submissions to the CRC to encourage greater clarity for States Parties as part of drafting of General Comment; consider use of new complaints mechanism for business related issues.</a:t>
            </a:r>
          </a:p>
          <a:p>
            <a:pPr>
              <a:defRPr/>
            </a:pPr>
            <a:r>
              <a:rPr lang="en-AU" sz="1800" dirty="0" smtClean="0"/>
              <a:t>Provide continued encouragement for UNWG workplan to include focus on issues facing children. </a:t>
            </a:r>
            <a:endParaRPr lang="en-A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260350"/>
            <a:ext cx="7797800" cy="576263"/>
          </a:xfrm>
        </p:spPr>
        <p:txBody>
          <a:bodyPr/>
          <a:lstStyle/>
          <a:p>
            <a:pPr eaLnBrk="1" hangingPunct="1">
              <a:defRPr/>
            </a:pPr>
            <a:r>
              <a:rPr lang="en-AU" sz="3200" b="1" dirty="0" smtClean="0"/>
              <a:t>Background to the SRSG’s mandate</a:t>
            </a:r>
            <a:endParaRPr lang="en-US" sz="4000" dirty="0" smtClean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08050"/>
            <a:ext cx="8302625" cy="58054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AU" sz="2000" b="1" dirty="0" smtClean="0"/>
              <a:t>2003:</a:t>
            </a:r>
            <a:r>
              <a:rPr lang="en-AU" sz="2000" dirty="0" smtClean="0"/>
              <a:t> Draft Norms on Business and Human Rights submitted to UN Commission on Human Rights (CHR).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AU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AU" sz="2000" b="1" dirty="0" smtClean="0"/>
              <a:t>2004:</a:t>
            </a:r>
            <a:r>
              <a:rPr lang="en-AU" sz="2000" dirty="0" smtClean="0"/>
              <a:t> CHR refused to adopt draft Norms.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AU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AU" sz="2000" b="1" dirty="0" smtClean="0"/>
              <a:t>March – July 2005:</a:t>
            </a:r>
            <a:r>
              <a:rPr lang="en-AU" sz="2000" dirty="0" smtClean="0"/>
              <a:t> UN Secretary-General appointed Harvard Professor John Ruggie as SRSG</a:t>
            </a:r>
            <a:r>
              <a:rPr lang="en-AU" sz="2000" dirty="0"/>
              <a:t> </a:t>
            </a:r>
            <a:r>
              <a:rPr lang="en-AU" sz="2000" dirty="0" smtClean="0"/>
              <a:t>on Business </a:t>
            </a:r>
            <a:r>
              <a:rPr lang="en-AU" sz="2000" dirty="0"/>
              <a:t>and </a:t>
            </a:r>
            <a:r>
              <a:rPr lang="en-AU" sz="2000" dirty="0" smtClean="0"/>
              <a:t>Human Rights</a:t>
            </a:r>
            <a:r>
              <a:rPr lang="en-AU" sz="2000" dirty="0"/>
              <a:t>. </a:t>
            </a:r>
            <a:endParaRPr lang="en-AU" sz="20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AU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AU" sz="2000" b="1" dirty="0" smtClean="0"/>
              <a:t>June 2008:</a:t>
            </a:r>
            <a:r>
              <a:rPr lang="en-AU" sz="2000" dirty="0" smtClean="0"/>
              <a:t> Human Rights Council unanimously welcomed “Protect, Respect and Remedy” Framework; extended SRSG’s mandate to June 2011.</a:t>
            </a:r>
          </a:p>
          <a:p>
            <a:pPr eaLnBrk="1" hangingPunct="1">
              <a:lnSpc>
                <a:spcPct val="80000"/>
              </a:lnSpc>
              <a:defRPr/>
            </a:pPr>
            <a:endParaRPr lang="en-AU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AU" sz="2000" b="1" dirty="0" smtClean="0"/>
              <a:t>November 2010: </a:t>
            </a:r>
            <a:r>
              <a:rPr lang="en-AU" sz="2000" dirty="0" smtClean="0"/>
              <a:t>SRSG posted draft Guiding Principles on Business and Human Rights for public consultation.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AU" sz="2000" b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AU" sz="2000" b="1" dirty="0" smtClean="0"/>
              <a:t>March 2011: </a:t>
            </a:r>
            <a:r>
              <a:rPr lang="en-AU" sz="2000" dirty="0" smtClean="0"/>
              <a:t>Final Guiding Principles submitted to the Human Rights Council.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AU" sz="2200" b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AU" sz="2200" b="1" dirty="0" smtClean="0"/>
              <a:t>June 2011: </a:t>
            </a:r>
            <a:r>
              <a:rPr lang="en-AU" sz="2000" dirty="0" smtClean="0"/>
              <a:t>Council endorsed the Guiding Principles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AU" sz="4000" b="1" dirty="0" smtClean="0"/>
              <a:t>The Protect, Respect and Remedy Framework</a:t>
            </a:r>
            <a:endParaRPr lang="en-US" sz="4000" b="1" dirty="0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974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AU" sz="2400" dirty="0" smtClean="0"/>
              <a:t>The </a:t>
            </a:r>
            <a:r>
              <a:rPr lang="en-AU" sz="2400" b="1" dirty="0" smtClean="0"/>
              <a:t>State duty to protect </a:t>
            </a:r>
            <a:r>
              <a:rPr lang="en-AU" sz="2400" dirty="0" smtClean="0"/>
              <a:t>against human rights abuses by third parties, including business, through appropriate policies, regulation and adjudication;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AU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AU" sz="2400" dirty="0" smtClean="0"/>
              <a:t>The </a:t>
            </a:r>
            <a:r>
              <a:rPr lang="en-AU" sz="2400" b="1" dirty="0" smtClean="0"/>
              <a:t>corporate responsibility to respect human rights</a:t>
            </a:r>
            <a:r>
              <a:rPr lang="en-AU" sz="2400" dirty="0" smtClean="0"/>
              <a:t>, which means that business enterprises should act with due diligence to avoid infringing on the rights of others and to address adverse impacts with which they are involved; and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AU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AU" sz="2400" dirty="0" smtClean="0"/>
              <a:t>Greater access by victims to </a:t>
            </a:r>
            <a:r>
              <a:rPr lang="en-AU" sz="2400" b="1" dirty="0" smtClean="0"/>
              <a:t>effective remedy</a:t>
            </a:r>
            <a:r>
              <a:rPr lang="en-AU" sz="2400" dirty="0" smtClean="0"/>
              <a:t>, judicial and non-judicial.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2800" b="1" dirty="0" smtClean="0">
              <a:hlinkClick r:id="" action="ppaction://noactio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277813"/>
            <a:ext cx="7786687" cy="774700"/>
          </a:xfrm>
        </p:spPr>
        <p:txBody>
          <a:bodyPr/>
          <a:lstStyle/>
          <a:p>
            <a:pPr>
              <a:defRPr/>
            </a:pPr>
            <a:r>
              <a:rPr lang="en-AU" sz="4000" b="1" dirty="0" smtClean="0"/>
              <a:t>Status of the Guiding Principles</a:t>
            </a:r>
            <a:endParaRPr lang="en-AU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196975"/>
            <a:ext cx="8374062" cy="5221288"/>
          </a:xfrm>
        </p:spPr>
        <p:txBody>
          <a:bodyPr/>
          <a:lstStyle/>
          <a:p>
            <a:pPr>
              <a:defRPr/>
            </a:pPr>
            <a:r>
              <a:rPr lang="en-AU" sz="2400" dirty="0" smtClean="0"/>
              <a:t>GPs </a:t>
            </a:r>
            <a:r>
              <a:rPr lang="en-AU" sz="2400" b="1" dirty="0" smtClean="0"/>
              <a:t>are</a:t>
            </a:r>
            <a:r>
              <a:rPr lang="en-AU" sz="2400" dirty="0" smtClean="0"/>
              <a:t>: a global reference point for preventing and addressing the risk of adverse impacts on human rights linked to business 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AU" sz="2400" dirty="0" smtClean="0"/>
          </a:p>
          <a:p>
            <a:pPr>
              <a:defRPr/>
            </a:pPr>
            <a:r>
              <a:rPr lang="en-AU" sz="2400" dirty="0" smtClean="0"/>
              <a:t>GPs </a:t>
            </a:r>
            <a:r>
              <a:rPr lang="en-AU" sz="2400" b="1" dirty="0" smtClean="0"/>
              <a:t>are</a:t>
            </a:r>
            <a:r>
              <a:rPr lang="en-AU" sz="2400" dirty="0" smtClean="0"/>
              <a:t>: being incorporated into other key CSR initiatives (OECD Guidelines; ISO 26000; UN Global Compact; IFC Performance Standards; ASEAN; EU)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AU" sz="2400" dirty="0" smtClean="0"/>
          </a:p>
          <a:p>
            <a:pPr>
              <a:defRPr/>
            </a:pPr>
            <a:r>
              <a:rPr lang="en-AU" sz="2400" dirty="0" smtClean="0"/>
              <a:t>GPs </a:t>
            </a:r>
            <a:r>
              <a:rPr lang="en-AU" sz="2400" b="1" dirty="0" smtClean="0"/>
              <a:t>are not</a:t>
            </a:r>
            <a:r>
              <a:rPr lang="en-AU" sz="2400" dirty="0" smtClean="0"/>
              <a:t>: binding international law 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AU" sz="2400" dirty="0" smtClean="0"/>
          </a:p>
          <a:p>
            <a:pPr>
              <a:defRPr/>
            </a:pPr>
            <a:r>
              <a:rPr lang="en-AU" sz="2400" dirty="0" smtClean="0"/>
              <a:t>GPs </a:t>
            </a:r>
            <a:r>
              <a:rPr lang="en-AU" sz="2400" b="1" dirty="0" smtClean="0"/>
              <a:t>are not: </a:t>
            </a:r>
            <a:r>
              <a:rPr lang="en-AU" sz="2400" dirty="0" smtClean="0"/>
              <a:t>an off the shelf handbook, must be tailored to each company, each government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AU" dirty="0" smtClean="0"/>
              <a:t>What do the UNGPs say about child rights?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AU" sz="2400" b="1" dirty="0" smtClean="0"/>
              <a:t>State duty to protect: </a:t>
            </a:r>
            <a:r>
              <a:rPr lang="en-AU" sz="2400" dirty="0" smtClean="0"/>
              <a:t>as part of general State regulatory and policy functions, States should provide guidance to business on considering </a:t>
            </a:r>
            <a:r>
              <a:rPr lang="en-AU" sz="2400" dirty="0"/>
              <a:t>issues of </a:t>
            </a:r>
            <a:r>
              <a:rPr lang="en-AU" sz="2400" dirty="0" smtClean="0"/>
              <a:t>vulnerability including challenges faced by children. </a:t>
            </a:r>
          </a:p>
          <a:p>
            <a:pPr>
              <a:defRPr/>
            </a:pPr>
            <a:r>
              <a:rPr lang="en-AU" sz="2400" b="1" dirty="0" smtClean="0"/>
              <a:t>Business responsibility to respect: </a:t>
            </a:r>
            <a:r>
              <a:rPr lang="en-AU" sz="2400" dirty="0" smtClean="0"/>
              <a:t>Businesses should respect human rights of specific </a:t>
            </a:r>
            <a:r>
              <a:rPr lang="en-AU" sz="2400" dirty="0"/>
              <a:t>groups or populations </a:t>
            </a:r>
            <a:r>
              <a:rPr lang="en-AU" sz="2400" dirty="0" smtClean="0"/>
              <a:t>requiring </a:t>
            </a:r>
            <a:r>
              <a:rPr lang="en-AU" sz="2400" dirty="0"/>
              <a:t>particular </a:t>
            </a:r>
            <a:r>
              <a:rPr lang="en-AU" sz="2400" dirty="0" smtClean="0"/>
              <a:t>attention</a:t>
            </a:r>
            <a:r>
              <a:rPr lang="en-AU" sz="2400" dirty="0"/>
              <a:t> </a:t>
            </a:r>
            <a:r>
              <a:rPr lang="en-AU" sz="2400" dirty="0" smtClean="0"/>
              <a:t>– including children.</a:t>
            </a:r>
          </a:p>
          <a:p>
            <a:pPr>
              <a:defRPr/>
            </a:pPr>
            <a:endParaRPr lang="en-A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AU" dirty="0" smtClean="0"/>
              <a:t>The UNWG and Child Rights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412875"/>
            <a:ext cx="8229600" cy="4530725"/>
          </a:xfrm>
        </p:spPr>
        <p:txBody>
          <a:bodyPr/>
          <a:lstStyle/>
          <a:p>
            <a:pPr>
              <a:defRPr/>
            </a:pPr>
            <a:r>
              <a:rPr lang="en-AU" sz="2400" b="1" dirty="0" smtClean="0"/>
              <a:t>HRC Resolution </a:t>
            </a:r>
            <a:r>
              <a:rPr lang="en-AU" sz="2400" dirty="0" smtClean="0"/>
              <a:t>asked UNWG to give special attention to persons living in vulnerable situations, in particular children. </a:t>
            </a:r>
          </a:p>
          <a:p>
            <a:pPr>
              <a:defRPr/>
            </a:pPr>
            <a:r>
              <a:rPr lang="en-AU" sz="2400" b="1" dirty="0" smtClean="0"/>
              <a:t>2012 report </a:t>
            </a:r>
            <a:r>
              <a:rPr lang="en-AU" sz="2400" dirty="0" smtClean="0"/>
              <a:t>notes:</a:t>
            </a:r>
          </a:p>
          <a:p>
            <a:pPr lvl="1">
              <a:defRPr/>
            </a:pPr>
            <a:r>
              <a:rPr lang="en-AU" sz="2000" dirty="0" smtClean="0"/>
              <a:t>UNWG aware of broad range of governance gaps, including relating to persons </a:t>
            </a:r>
            <a:r>
              <a:rPr lang="en-AU" sz="2000" dirty="0"/>
              <a:t>living in vulnerable </a:t>
            </a:r>
            <a:r>
              <a:rPr lang="en-AU" sz="2000" dirty="0" smtClean="0"/>
              <a:t>situations such as children. </a:t>
            </a:r>
          </a:p>
          <a:p>
            <a:pPr lvl="1">
              <a:defRPr/>
            </a:pPr>
            <a:r>
              <a:rPr lang="en-AU" sz="2000" dirty="0" smtClean="0"/>
              <a:t>States have raised issues relating to children as potential focus for UNWG.</a:t>
            </a:r>
          </a:p>
          <a:p>
            <a:pPr lvl="1">
              <a:defRPr/>
            </a:pPr>
            <a:r>
              <a:rPr lang="en-AU" sz="2000" dirty="0" smtClean="0"/>
              <a:t>Impact of business on children amongst three key issues raised by civil society in consultations. </a:t>
            </a:r>
          </a:p>
          <a:p>
            <a:pPr lvl="1">
              <a:defRPr/>
            </a:pPr>
            <a:r>
              <a:rPr lang="en-AU" sz="2000" dirty="0" smtClean="0"/>
              <a:t>UNWG recognized children may face particularly significant obstacles when seeking remedies for business-related human rights grievances. </a:t>
            </a:r>
            <a:endParaRPr lang="en-A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277813"/>
            <a:ext cx="8075612" cy="847725"/>
          </a:xfrm>
        </p:spPr>
        <p:txBody>
          <a:bodyPr/>
          <a:lstStyle/>
          <a:p>
            <a:pPr>
              <a:defRPr/>
            </a:pPr>
            <a:r>
              <a:rPr lang="en-AU" sz="3200" dirty="0" smtClean="0"/>
              <a:t>The CRC and Business and Human Rights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196975"/>
            <a:ext cx="8229600" cy="4530725"/>
          </a:xfrm>
        </p:spPr>
        <p:txBody>
          <a:bodyPr/>
          <a:lstStyle/>
          <a:p>
            <a:pPr>
              <a:defRPr/>
            </a:pPr>
            <a:r>
              <a:rPr lang="en-AU" sz="2000" dirty="0" smtClean="0"/>
              <a:t>SRSG’s 2007 report on CRC and State Duty to Protect:</a:t>
            </a:r>
          </a:p>
          <a:p>
            <a:pPr lvl="1">
              <a:defRPr/>
            </a:pPr>
            <a:r>
              <a:rPr lang="en-AU" sz="1600" dirty="0" smtClean="0"/>
              <a:t>Committee </a:t>
            </a:r>
            <a:r>
              <a:rPr lang="en-AU" sz="1600" dirty="0"/>
              <a:t>has interpreted the CRC as requiring States Parties to protect </a:t>
            </a:r>
            <a:r>
              <a:rPr lang="en-AU" sz="1600" dirty="0" smtClean="0"/>
              <a:t>against third </a:t>
            </a:r>
            <a:r>
              <a:rPr lang="en-AU" sz="1600" dirty="0"/>
              <a:t>party interference with rights, including by business enterprises</a:t>
            </a:r>
            <a:r>
              <a:rPr lang="en-AU" sz="1600" dirty="0" smtClean="0"/>
              <a:t>.</a:t>
            </a:r>
          </a:p>
          <a:p>
            <a:pPr lvl="1">
              <a:defRPr/>
            </a:pPr>
            <a:r>
              <a:rPr lang="en-AU" sz="1600" dirty="0" smtClean="0"/>
              <a:t>Focus on non-State service providers; discrimination by private actors and protecting children from economic exploitation and harmful information (in particular media, Internet, tourism, mining, agricultural and pharmaceutical industries.)</a:t>
            </a:r>
          </a:p>
          <a:p>
            <a:pPr lvl="1">
              <a:defRPr/>
            </a:pPr>
            <a:r>
              <a:rPr lang="en-AU" sz="1600" dirty="0" smtClean="0"/>
              <a:t>OPSC clear about duty to protect against sale of children, child prostitution and pornography including through establishing legal liability for legal persons. </a:t>
            </a:r>
          </a:p>
          <a:p>
            <a:pPr lvl="1">
              <a:defRPr/>
            </a:pPr>
            <a:r>
              <a:rPr lang="en-AU" sz="1600" dirty="0" smtClean="0"/>
              <a:t>Mix of legislative, administrative, social and other measures required to fulfil duties. </a:t>
            </a:r>
          </a:p>
          <a:p>
            <a:pPr lvl="1">
              <a:defRPr/>
            </a:pPr>
            <a:r>
              <a:rPr lang="en-AU" sz="1600" dirty="0" smtClean="0"/>
              <a:t>Committee has called on private service providers to incorporate rights protection into codes of conduct. </a:t>
            </a:r>
            <a:endParaRPr lang="en-AU" sz="1600" dirty="0"/>
          </a:p>
          <a:p>
            <a:pPr lvl="1">
              <a:defRPr/>
            </a:pPr>
            <a:r>
              <a:rPr lang="en-AU" sz="1600" dirty="0" smtClean="0"/>
              <a:t>Available at: </a:t>
            </a:r>
            <a:r>
              <a:rPr lang="en-AU" sz="1600" dirty="0" smtClean="0">
                <a:hlinkClick r:id="rId2"/>
              </a:rPr>
              <a:t>http://www.business-humanrights.org/Documents/Ruggie-report-Convention-on-Rights-of-Child-Jul-2007.pdf</a:t>
            </a:r>
            <a:r>
              <a:rPr lang="en-AU" sz="1600" dirty="0" smtClean="0"/>
              <a:t> </a:t>
            </a:r>
          </a:p>
          <a:p>
            <a:pPr lvl="1">
              <a:defRPr/>
            </a:pPr>
            <a:endParaRPr lang="en-AU" sz="1600" dirty="0" smtClean="0"/>
          </a:p>
          <a:p>
            <a:pPr lvl="1">
              <a:defRPr/>
            </a:pPr>
            <a:endParaRPr lang="en-AU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AU" sz="3200" dirty="0" smtClean="0"/>
              <a:t>Draft Child Rights and Business General Comment</a:t>
            </a:r>
            <a:endParaRPr lang="en-AU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750" y="1628775"/>
            <a:ext cx="8229600" cy="4530725"/>
          </a:xfrm>
        </p:spPr>
        <p:txBody>
          <a:bodyPr/>
          <a:lstStyle/>
          <a:p>
            <a:pPr>
              <a:defRPr/>
            </a:pPr>
            <a:r>
              <a:rPr lang="en-AU" sz="1800" dirty="0" smtClean="0"/>
              <a:t>Aim to provide States Parties with </a:t>
            </a:r>
            <a:r>
              <a:rPr lang="en-AU" sz="1800" b="1" dirty="0" smtClean="0"/>
              <a:t>framework for implementation </a:t>
            </a:r>
            <a:r>
              <a:rPr lang="en-AU" sz="1800" dirty="0" smtClean="0"/>
              <a:t>of CRC with regard to business sector.</a:t>
            </a:r>
          </a:p>
          <a:p>
            <a:pPr>
              <a:defRPr/>
            </a:pPr>
            <a:r>
              <a:rPr lang="en-AU" sz="1800" dirty="0" smtClean="0"/>
              <a:t>To include guidance on:</a:t>
            </a:r>
          </a:p>
          <a:p>
            <a:pPr lvl="1">
              <a:defRPr/>
            </a:pPr>
            <a:r>
              <a:rPr lang="en-AU" sz="1800" b="1" dirty="0" smtClean="0"/>
              <a:t>Preventing and remedying </a:t>
            </a:r>
            <a:r>
              <a:rPr lang="en-AU" sz="1800" dirty="0" smtClean="0"/>
              <a:t>violations by business actors;</a:t>
            </a:r>
          </a:p>
          <a:p>
            <a:pPr lvl="1">
              <a:defRPr/>
            </a:pPr>
            <a:r>
              <a:rPr lang="en-AU" sz="1800" dirty="0"/>
              <a:t>Ensuring businesses carry out </a:t>
            </a:r>
            <a:r>
              <a:rPr lang="en-AU" sz="1800" b="1" dirty="0"/>
              <a:t>responsibilities</a:t>
            </a:r>
            <a:r>
              <a:rPr lang="en-AU" sz="1800" dirty="0"/>
              <a:t>; </a:t>
            </a:r>
          </a:p>
          <a:p>
            <a:pPr lvl="1">
              <a:defRPr/>
            </a:pPr>
            <a:r>
              <a:rPr lang="en-AU" sz="1800" dirty="0"/>
              <a:t>Encouraging business to </a:t>
            </a:r>
            <a:r>
              <a:rPr lang="en-AU" sz="1800" b="1" dirty="0"/>
              <a:t>positively contribute </a:t>
            </a:r>
            <a:r>
              <a:rPr lang="en-AU" sz="1800" dirty="0"/>
              <a:t>to the realisation of </a:t>
            </a:r>
            <a:r>
              <a:rPr lang="en-AU" sz="1800" dirty="0" smtClean="0"/>
              <a:t>child rights</a:t>
            </a:r>
            <a:r>
              <a:rPr lang="en-AU" sz="1800" dirty="0"/>
              <a:t>. </a:t>
            </a:r>
          </a:p>
          <a:p>
            <a:pPr>
              <a:defRPr/>
            </a:pPr>
            <a:r>
              <a:rPr lang="en-GB" sz="1800" dirty="0"/>
              <a:t>Also recognition that the Committee needs to clarify the duties of </a:t>
            </a:r>
            <a:r>
              <a:rPr lang="en-GB" sz="1800" b="1" dirty="0"/>
              <a:t>home States </a:t>
            </a:r>
            <a:r>
              <a:rPr lang="en-GB" sz="1800" dirty="0"/>
              <a:t>relating to abuse by domiciled companies abroad – strong rationale for home States to take appropriate steps to prevent and remedy such abuse.  </a:t>
            </a:r>
            <a:endParaRPr lang="en-AU" dirty="0" smtClean="0"/>
          </a:p>
          <a:p>
            <a:pPr>
              <a:defRPr/>
            </a:pPr>
            <a:r>
              <a:rPr lang="en-AU" sz="1800" b="1" dirty="0"/>
              <a:t>Annotated Outline </a:t>
            </a:r>
            <a:r>
              <a:rPr lang="en-AU" sz="1800" dirty="0"/>
              <a:t>available at: </a:t>
            </a:r>
            <a:r>
              <a:rPr lang="en-AU" sz="1800" dirty="0">
                <a:hlinkClick r:id="rId2"/>
              </a:rPr>
              <a:t>http://www2.ohchr.org/english/bodies/crc/callsubmissionsCRC_BusinessSector.htm</a:t>
            </a:r>
            <a:r>
              <a:rPr lang="en-AU" sz="1800" dirty="0"/>
              <a:t> </a:t>
            </a:r>
          </a:p>
          <a:p>
            <a:pPr>
              <a:defRPr/>
            </a:pPr>
            <a:r>
              <a:rPr lang="en-AU" sz="1800" b="1" dirty="0"/>
              <a:t>Submissions </a:t>
            </a:r>
            <a:r>
              <a:rPr lang="en-AU" sz="1800" dirty="0"/>
              <a:t>due by 30 April 2012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188" y="277813"/>
            <a:ext cx="8075612" cy="774700"/>
          </a:xfrm>
        </p:spPr>
        <p:txBody>
          <a:bodyPr/>
          <a:lstStyle/>
          <a:p>
            <a:pPr>
              <a:defRPr/>
            </a:pPr>
            <a:r>
              <a:rPr lang="en-AU" sz="3600" dirty="0" smtClean="0"/>
              <a:t>Children’s Rights and Business Principles</a:t>
            </a:r>
            <a:endParaRPr lang="en-AU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981075"/>
            <a:ext cx="8229600" cy="4675188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en-AU" sz="1800" b="1" dirty="0" smtClean="0"/>
              <a:t>All Businesses should</a:t>
            </a:r>
          </a:p>
          <a:p>
            <a:pPr>
              <a:buFont typeface="Wingdings" pitchFamily="2" charset="2"/>
              <a:buAutoNum type="arabicPeriod"/>
              <a:defRPr/>
            </a:pPr>
            <a:r>
              <a:rPr lang="en-AU" sz="1800" dirty="0" smtClean="0"/>
              <a:t>Meet their responsibility to respect children’s rights and commit to supporting the human rights of children</a:t>
            </a:r>
          </a:p>
          <a:p>
            <a:pPr>
              <a:buFont typeface="Wingdings" pitchFamily="2" charset="2"/>
              <a:buAutoNum type="arabicPeriod"/>
              <a:defRPr/>
            </a:pPr>
            <a:r>
              <a:rPr lang="en-AU" sz="1800" dirty="0" smtClean="0"/>
              <a:t>Contribute to the elimination of child labour, including in all business activities and business relationships</a:t>
            </a:r>
            <a:endParaRPr lang="en-AU" sz="1800" dirty="0"/>
          </a:p>
          <a:p>
            <a:pPr>
              <a:buFont typeface="Wingdings" pitchFamily="2" charset="2"/>
              <a:buAutoNum type="arabicPeriod"/>
              <a:defRPr/>
            </a:pPr>
            <a:r>
              <a:rPr lang="en-AU" sz="1800" dirty="0" smtClean="0"/>
              <a:t>Provide decent work for young workers, parents and caregivers</a:t>
            </a:r>
          </a:p>
          <a:p>
            <a:pPr>
              <a:buFont typeface="Wingdings" pitchFamily="2" charset="2"/>
              <a:buAutoNum type="arabicPeriod"/>
              <a:defRPr/>
            </a:pPr>
            <a:r>
              <a:rPr lang="en-AU" sz="1800" dirty="0" smtClean="0"/>
              <a:t>Ensure the protection and safety of children in all business activities and facilities</a:t>
            </a:r>
          </a:p>
          <a:p>
            <a:pPr>
              <a:buFont typeface="Wingdings" pitchFamily="2" charset="2"/>
              <a:buAutoNum type="arabicPeriod"/>
              <a:defRPr/>
            </a:pPr>
            <a:r>
              <a:rPr lang="en-AU" sz="1800" dirty="0" smtClean="0"/>
              <a:t>Ensure that products and services are safe, and seek to support children’s rights through them</a:t>
            </a:r>
            <a:endParaRPr lang="en-AU" sz="1800" dirty="0"/>
          </a:p>
          <a:p>
            <a:pPr>
              <a:buFont typeface="Wingdings" pitchFamily="2" charset="2"/>
              <a:buAutoNum type="arabicPeriod"/>
              <a:defRPr/>
            </a:pPr>
            <a:r>
              <a:rPr lang="en-AU" sz="1800" dirty="0" smtClean="0"/>
              <a:t>Use marketing and advertising that respect and support children’s rights </a:t>
            </a:r>
          </a:p>
          <a:p>
            <a:pPr>
              <a:buFont typeface="Wingdings" pitchFamily="2" charset="2"/>
              <a:buAutoNum type="arabicPeriod"/>
              <a:defRPr/>
            </a:pPr>
            <a:r>
              <a:rPr lang="en-AU" sz="1800" dirty="0" smtClean="0"/>
              <a:t>Respect and support children’s rights in relation to the environment and to land acquisition and use</a:t>
            </a:r>
          </a:p>
          <a:p>
            <a:pPr>
              <a:buFont typeface="Wingdings" pitchFamily="2" charset="2"/>
              <a:buAutoNum type="arabicPeriod"/>
              <a:defRPr/>
            </a:pPr>
            <a:r>
              <a:rPr lang="en-AU" sz="1800" dirty="0" smtClean="0"/>
              <a:t>Respect and support children’s rights in security arrangements</a:t>
            </a:r>
          </a:p>
          <a:p>
            <a:pPr>
              <a:buFont typeface="Wingdings" pitchFamily="2" charset="2"/>
              <a:buAutoNum type="arabicPeriod"/>
              <a:defRPr/>
            </a:pPr>
            <a:r>
              <a:rPr lang="en-AU" sz="1800" dirty="0" smtClean="0"/>
              <a:t>Help protect children affected by emergencies</a:t>
            </a:r>
          </a:p>
          <a:p>
            <a:pPr>
              <a:buFont typeface="Wingdings" pitchFamily="2" charset="2"/>
              <a:buAutoNum type="arabicPeriod"/>
              <a:defRPr/>
            </a:pPr>
            <a:r>
              <a:rPr lang="en-AU" sz="1800" dirty="0" smtClean="0"/>
              <a:t>Reinforce community and government efforts to protect and fulfil children’s rights</a:t>
            </a:r>
          </a:p>
          <a:p>
            <a:pPr>
              <a:defRPr/>
            </a:pPr>
            <a:endParaRPr lang="en-A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be">
  <a:themeElements>
    <a:clrScheme name="Globe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Glob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Globe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obe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1593</TotalTime>
  <Words>970</Words>
  <Application>Microsoft Office PowerPoint</Application>
  <PresentationFormat>On-screen Show (4:3)</PresentationFormat>
  <Paragraphs>82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Verdana</vt:lpstr>
      <vt:lpstr>Arial</vt:lpstr>
      <vt:lpstr>Wingdings</vt:lpstr>
      <vt:lpstr>Globe</vt:lpstr>
      <vt:lpstr>Castan Centre for Human Rights Law Child Rights Symposium  Recent developments relating to business and child rights </vt:lpstr>
      <vt:lpstr>Background to the SRSG’s mandate</vt:lpstr>
      <vt:lpstr>The Protect, Respect and Remedy Framework</vt:lpstr>
      <vt:lpstr>Status of the Guiding Principles</vt:lpstr>
      <vt:lpstr>What do the UNGPs say about child rights?</vt:lpstr>
      <vt:lpstr>The UNWG and Child Rights</vt:lpstr>
      <vt:lpstr>The CRC and Business and Human Rights</vt:lpstr>
      <vt:lpstr>Draft Child Rights and Business General Comment</vt:lpstr>
      <vt:lpstr>Children’s Rights and Business Principles</vt:lpstr>
      <vt:lpstr>Moving forward – what you can do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Vanessa Zimmerman</dc:creator>
  <cp:lastModifiedBy>default</cp:lastModifiedBy>
  <cp:revision>118</cp:revision>
  <dcterms:created xsi:type="dcterms:W3CDTF">2007-12-19T04:24:37Z</dcterms:created>
  <dcterms:modified xsi:type="dcterms:W3CDTF">2012-04-27T05:32:02Z</dcterms:modified>
</cp:coreProperties>
</file>