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Default Extension="bin" ContentType="application/vnd.openxmlformats-officedocument.oleObject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6" r:id="rId4"/>
    <p:sldId id="267" r:id="rId5"/>
    <p:sldId id="265" r:id="rId6"/>
    <p:sldId id="268" r:id="rId7"/>
    <p:sldId id="269" r:id="rId8"/>
    <p:sldId id="261" r:id="rId9"/>
    <p:sldId id="270" r:id="rId10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99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7" d="100"/>
          <a:sy n="107" d="100"/>
        </p:scale>
        <p:origin x="-1110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png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png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png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png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png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png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png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png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A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ED31F1B-C286-412C-8D8D-A8CC23CEEB7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063C722-F78C-4C3B-B9C0-76E3BFE0D34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370DADA-5C48-4C5D-997E-D1A75321221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7694BC2-F3A6-4264-930D-6535AC75B84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CC31F2C-0A98-4624-9044-B906F07BF50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D1C12BE-F3D4-44D5-810D-2ECBDF5A4EB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2C15D41-2964-4521-BA7C-D80C4F94A74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F4DA8D7-9377-4C69-AC56-9E483E72C30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54FD3FB-7974-46DC-B5BC-9F7CBB01BEF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F6E97C8-2665-438F-8E76-3A00E5C2F21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AU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CB4CED9-4A1C-431E-9B52-7D980C42EC6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dirty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dirty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D1D7B7B7-DDD2-4319-BE00-0DD5E8749BC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2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4" Type="http://schemas.openxmlformats.org/officeDocument/2006/relationships/oleObject" Target="../embeddings/oleObject2.bin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4" Type="http://schemas.openxmlformats.org/officeDocument/2006/relationships/oleObject" Target="../embeddings/oleObject3.bin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4" Type="http://schemas.openxmlformats.org/officeDocument/2006/relationships/oleObject" Target="../embeddings/oleObject4.bin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4" Type="http://schemas.openxmlformats.org/officeDocument/2006/relationships/oleObject" Target="../embeddings/oleObject5.bin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4" Type="http://schemas.openxmlformats.org/officeDocument/2006/relationships/oleObject" Target="../embeddings/oleObject6.bin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.vml"/><Relationship Id="rId4" Type="http://schemas.openxmlformats.org/officeDocument/2006/relationships/oleObject" Target="../embeddings/oleObject7.bin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8.vml"/><Relationship Id="rId4" Type="http://schemas.openxmlformats.org/officeDocument/2006/relationships/oleObject" Target="../embeddings/oleObject8.bin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9.vml"/><Relationship Id="rId4" Type="http://schemas.openxmlformats.org/officeDocument/2006/relationships/oleObject" Target="../embeddings/oleObject9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graphicFrame>
        <p:nvGraphicFramePr>
          <p:cNvPr id="1026" name="Object 5"/>
          <p:cNvGraphicFramePr>
            <a:graphicFrameLocks noChangeAspect="1"/>
          </p:cNvGraphicFramePr>
          <p:nvPr/>
        </p:nvGraphicFramePr>
        <p:xfrm>
          <a:off x="0" y="1125538"/>
          <a:ext cx="9144000" cy="3879850"/>
        </p:xfrm>
        <a:graphic>
          <a:graphicData uri="http://schemas.openxmlformats.org/presentationml/2006/ole">
            <p:oleObj spid="_x0000_s1026" name="Image" r:id="rId3" imgW="10142906" imgH="4303420" progId="">
              <p:embed/>
            </p:oleObj>
          </a:graphicData>
        </a:graphic>
      </p:graphicFrame>
      <p:pic>
        <p:nvPicPr>
          <p:cNvPr id="1028" name="Picture 6" descr="hrlc_logo_rgb_2_line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2413" y="179388"/>
            <a:ext cx="2663825" cy="760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9" name="Rectangle 8"/>
          <p:cNvSpPr>
            <a:spLocks noGrp="1" noChangeArrowheads="1"/>
          </p:cNvSpPr>
          <p:nvPr>
            <p:ph type="subTitle" idx="1"/>
          </p:nvPr>
        </p:nvSpPr>
        <p:spPr>
          <a:xfrm>
            <a:off x="3779838" y="4149725"/>
            <a:ext cx="5040312" cy="622300"/>
          </a:xfrm>
          <a:noFill/>
        </p:spPr>
        <p:txBody>
          <a:bodyPr/>
          <a:lstStyle/>
          <a:p>
            <a:pPr algn="l" eaLnBrk="1" hangingPunct="1"/>
            <a:r>
              <a:rPr lang="en-US" smtClean="0">
                <a:solidFill>
                  <a:schemeClr val="bg1"/>
                </a:solidFill>
              </a:rPr>
              <a:t>CRC’s Review of Australia</a:t>
            </a:r>
          </a:p>
        </p:txBody>
      </p:sp>
      <p:sp>
        <p:nvSpPr>
          <p:cNvPr id="1030" name="Rectangle 9"/>
          <p:cNvSpPr>
            <a:spLocks noChangeArrowheads="1"/>
          </p:cNvSpPr>
          <p:nvPr/>
        </p:nvSpPr>
        <p:spPr bwMode="auto">
          <a:xfrm>
            <a:off x="3924300" y="5229225"/>
            <a:ext cx="4784725" cy="622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</a:pPr>
            <a:r>
              <a:rPr lang="en-US" sz="2400">
                <a:solidFill>
                  <a:schemeClr val="bg2"/>
                </a:solidFill>
              </a:rPr>
              <a:t>Ben Schokman</a:t>
            </a:r>
          </a:p>
          <a:p>
            <a:pPr>
              <a:spcBef>
                <a:spcPct val="20000"/>
              </a:spcBef>
            </a:pPr>
            <a:r>
              <a:rPr lang="en-US" sz="1600">
                <a:solidFill>
                  <a:schemeClr val="bg2"/>
                </a:solidFill>
              </a:rPr>
              <a:t>April 2012</a:t>
            </a:r>
          </a:p>
          <a:p>
            <a:pPr>
              <a:spcBef>
                <a:spcPct val="20000"/>
              </a:spcBef>
            </a:pPr>
            <a:endParaRPr lang="en-US" sz="1600">
              <a:solidFill>
                <a:schemeClr val="bg2"/>
              </a:solidFill>
            </a:endParaRPr>
          </a:p>
          <a:p>
            <a:pPr>
              <a:spcBef>
                <a:spcPct val="20000"/>
              </a:spcBef>
            </a:pPr>
            <a:r>
              <a:rPr lang="en-US" sz="1600">
                <a:solidFill>
                  <a:srgbClr val="009900"/>
                </a:solidFill>
              </a:rPr>
              <a:t>www.hrlc.org.au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Rectangle 5"/>
          <p:cNvSpPr>
            <a:spLocks noGrp="1" noChangeArrowheads="1"/>
          </p:cNvSpPr>
          <p:nvPr>
            <p:ph type="title"/>
          </p:nvPr>
        </p:nvSpPr>
        <p:spPr>
          <a:xfrm>
            <a:off x="684213" y="1268413"/>
            <a:ext cx="8064500" cy="935037"/>
          </a:xfrm>
        </p:spPr>
        <p:txBody>
          <a:bodyPr/>
          <a:lstStyle/>
          <a:p>
            <a:pPr algn="l" eaLnBrk="1" hangingPunct="1"/>
            <a:r>
              <a:rPr lang="en-US" sz="4000" smtClean="0">
                <a:solidFill>
                  <a:schemeClr val="bg2"/>
                </a:solidFill>
              </a:rPr>
              <a:t>Overview </a:t>
            </a:r>
          </a:p>
        </p:txBody>
      </p:sp>
      <p:sp>
        <p:nvSpPr>
          <p:cNvPr id="2052" name="Rectangle 10"/>
          <p:cNvSpPr>
            <a:spLocks noChangeArrowheads="1"/>
          </p:cNvSpPr>
          <p:nvPr/>
        </p:nvSpPr>
        <p:spPr bwMode="auto">
          <a:xfrm>
            <a:off x="684213" y="2492375"/>
            <a:ext cx="7775575" cy="3776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2800">
                <a:solidFill>
                  <a:schemeClr val="bg2"/>
                </a:solidFill>
              </a:rPr>
              <a:t>About the periodic reporting process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2800">
                <a:solidFill>
                  <a:schemeClr val="bg2"/>
                </a:solidFill>
              </a:rPr>
              <a:t>Observations on:</a:t>
            </a:r>
          </a:p>
          <a:p>
            <a:pPr marL="1257300" lvl="2" indent="-342900">
              <a:spcBef>
                <a:spcPct val="20000"/>
              </a:spcBef>
              <a:buFontTx/>
              <a:buChar char="•"/>
            </a:pPr>
            <a:r>
              <a:rPr lang="en-US" sz="2800">
                <a:solidFill>
                  <a:schemeClr val="bg2"/>
                </a:solidFill>
              </a:rPr>
              <a:t>Australia’s fourth periodic report</a:t>
            </a:r>
          </a:p>
          <a:p>
            <a:pPr marL="1257300" lvl="2" indent="-342900">
              <a:spcBef>
                <a:spcPct val="20000"/>
              </a:spcBef>
              <a:buFontTx/>
              <a:buChar char="•"/>
            </a:pPr>
            <a:r>
              <a:rPr lang="en-US" sz="2800">
                <a:solidFill>
                  <a:schemeClr val="bg2"/>
                </a:solidFill>
              </a:rPr>
              <a:t>Committee’s List of Issues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2800">
                <a:solidFill>
                  <a:schemeClr val="bg2"/>
                </a:solidFill>
              </a:rPr>
              <a:t>Utility of the periodic reporting process?</a:t>
            </a:r>
          </a:p>
        </p:txBody>
      </p:sp>
      <p:pic>
        <p:nvPicPr>
          <p:cNvPr id="2053" name="Picture 12" descr="hrlc_logo_rgb_2_lin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11863" y="188913"/>
            <a:ext cx="2663825" cy="760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2050" name="Object 13"/>
          <p:cNvGraphicFramePr>
            <a:graphicFrameLocks noChangeAspect="1"/>
          </p:cNvGraphicFramePr>
          <p:nvPr>
            <p:ph idx="1"/>
          </p:nvPr>
        </p:nvGraphicFramePr>
        <p:xfrm>
          <a:off x="6084888" y="6154738"/>
          <a:ext cx="3059112" cy="404812"/>
        </p:xfrm>
        <a:graphic>
          <a:graphicData uri="http://schemas.openxmlformats.org/presentationml/2006/ole">
            <p:oleObj spid="_x0000_s2050" name="Image" r:id="rId4" imgW="7320691" imgH="969184" progId="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Rectangle 5"/>
          <p:cNvSpPr>
            <a:spLocks noGrp="1" noChangeArrowheads="1"/>
          </p:cNvSpPr>
          <p:nvPr>
            <p:ph type="title"/>
          </p:nvPr>
        </p:nvSpPr>
        <p:spPr>
          <a:xfrm>
            <a:off x="395288" y="1268413"/>
            <a:ext cx="8064500" cy="935037"/>
          </a:xfrm>
        </p:spPr>
        <p:txBody>
          <a:bodyPr/>
          <a:lstStyle/>
          <a:p>
            <a:pPr algn="l" eaLnBrk="1" hangingPunct="1"/>
            <a:r>
              <a:rPr lang="en-US" sz="4000" smtClean="0">
                <a:solidFill>
                  <a:schemeClr val="bg2"/>
                </a:solidFill>
              </a:rPr>
              <a:t>Purpose of Periodic Reporting</a:t>
            </a:r>
          </a:p>
        </p:txBody>
      </p:sp>
      <p:sp>
        <p:nvSpPr>
          <p:cNvPr id="3076" name="Rectangle 10"/>
          <p:cNvSpPr>
            <a:spLocks noChangeArrowheads="1"/>
          </p:cNvSpPr>
          <p:nvPr/>
        </p:nvSpPr>
        <p:spPr bwMode="auto">
          <a:xfrm>
            <a:off x="611188" y="2708275"/>
            <a:ext cx="7777162" cy="3560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2800">
                <a:solidFill>
                  <a:schemeClr val="bg2"/>
                </a:solidFill>
              </a:rPr>
              <a:t>Promote implementation of the CRC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2800">
                <a:solidFill>
                  <a:schemeClr val="bg2"/>
                </a:solidFill>
              </a:rPr>
              <a:t>CRC art 44(1)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2800">
                <a:solidFill>
                  <a:schemeClr val="bg2"/>
                </a:solidFill>
              </a:rPr>
              <a:t>Report in accordance with the Committee’s guidelines in a “thorough and timely manner”</a:t>
            </a:r>
          </a:p>
        </p:txBody>
      </p:sp>
      <p:pic>
        <p:nvPicPr>
          <p:cNvPr id="3077" name="Picture 12" descr="hrlc_logo_rgb_2_lin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11863" y="188913"/>
            <a:ext cx="2663825" cy="760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3074" name="Object 2"/>
          <p:cNvGraphicFramePr>
            <a:graphicFrameLocks noChangeAspect="1"/>
          </p:cNvGraphicFramePr>
          <p:nvPr>
            <p:ph idx="1"/>
          </p:nvPr>
        </p:nvGraphicFramePr>
        <p:xfrm>
          <a:off x="6084888" y="6154738"/>
          <a:ext cx="3059112" cy="404812"/>
        </p:xfrm>
        <a:graphic>
          <a:graphicData uri="http://schemas.openxmlformats.org/presentationml/2006/ole">
            <p:oleObj spid="_x0000_s3074" name="Image" r:id="rId4" imgW="7320691" imgH="969184" progId="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Rectangle 5"/>
          <p:cNvSpPr>
            <a:spLocks noGrp="1" noChangeArrowheads="1"/>
          </p:cNvSpPr>
          <p:nvPr>
            <p:ph type="title"/>
          </p:nvPr>
        </p:nvSpPr>
        <p:spPr>
          <a:xfrm>
            <a:off x="179388" y="188913"/>
            <a:ext cx="8064500" cy="935037"/>
          </a:xfrm>
        </p:spPr>
        <p:txBody>
          <a:bodyPr/>
          <a:lstStyle/>
          <a:p>
            <a:pPr algn="l" eaLnBrk="1" hangingPunct="1"/>
            <a:r>
              <a:rPr lang="en-US" sz="4000" smtClean="0">
                <a:solidFill>
                  <a:schemeClr val="bg2"/>
                </a:solidFill>
              </a:rPr>
              <a:t>Reporting Guidelines</a:t>
            </a:r>
          </a:p>
        </p:txBody>
      </p:sp>
      <p:sp>
        <p:nvSpPr>
          <p:cNvPr id="4100" name="Rectangle 10"/>
          <p:cNvSpPr>
            <a:spLocks noChangeArrowheads="1"/>
          </p:cNvSpPr>
          <p:nvPr/>
        </p:nvSpPr>
        <p:spPr bwMode="auto">
          <a:xfrm>
            <a:off x="457200" y="1484313"/>
            <a:ext cx="8147050" cy="4784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lnSpc>
                <a:spcPct val="110000"/>
              </a:lnSpc>
              <a:spcBef>
                <a:spcPts val="600"/>
              </a:spcBef>
            </a:pPr>
            <a:r>
              <a:rPr lang="en-AU" sz="2400">
                <a:solidFill>
                  <a:schemeClr val="bg2"/>
                </a:solidFill>
              </a:rPr>
              <a:t>Reports should :</a:t>
            </a:r>
          </a:p>
          <a:p>
            <a:pPr marL="800100" lvl="1" indent="-342900">
              <a:lnSpc>
                <a:spcPct val="110000"/>
              </a:lnSpc>
              <a:spcBef>
                <a:spcPts val="600"/>
              </a:spcBef>
              <a:buFontTx/>
              <a:buChar char="•"/>
            </a:pPr>
            <a:r>
              <a:rPr lang="en-US" sz="2400">
                <a:solidFill>
                  <a:schemeClr val="bg2"/>
                </a:solidFill>
              </a:rPr>
              <a:t>consider issues of principal concern in a methodical and informative manner</a:t>
            </a:r>
          </a:p>
          <a:p>
            <a:pPr marL="800100" lvl="1" indent="-342900">
              <a:lnSpc>
                <a:spcPct val="110000"/>
              </a:lnSpc>
              <a:spcBef>
                <a:spcPts val="600"/>
              </a:spcBef>
              <a:buFontTx/>
              <a:buChar char="•"/>
            </a:pPr>
            <a:r>
              <a:rPr lang="en-AU" sz="2400">
                <a:solidFill>
                  <a:schemeClr val="bg2"/>
                </a:solidFill>
              </a:rPr>
              <a:t>contain relevant legislative, judicial, administrative and other information, including statistical data</a:t>
            </a:r>
          </a:p>
          <a:p>
            <a:pPr marL="800100" lvl="1" indent="-342900">
              <a:lnSpc>
                <a:spcPct val="110000"/>
              </a:lnSpc>
              <a:spcBef>
                <a:spcPts val="600"/>
              </a:spcBef>
              <a:buFontTx/>
              <a:buChar char="•"/>
            </a:pPr>
            <a:r>
              <a:rPr lang="en-AU" sz="2400">
                <a:solidFill>
                  <a:schemeClr val="bg2"/>
                </a:solidFill>
              </a:rPr>
              <a:t>provide information about:</a:t>
            </a:r>
          </a:p>
          <a:p>
            <a:pPr marL="1257300" lvl="2" indent="-342900">
              <a:lnSpc>
                <a:spcPct val="110000"/>
              </a:lnSpc>
              <a:spcBef>
                <a:spcPts val="600"/>
              </a:spcBef>
              <a:buFontTx/>
              <a:buChar char="•"/>
            </a:pPr>
            <a:r>
              <a:rPr lang="en-AU" sz="2200">
                <a:solidFill>
                  <a:schemeClr val="bg2"/>
                </a:solidFill>
              </a:rPr>
              <a:t>“factors and difficulties encountered”</a:t>
            </a:r>
          </a:p>
          <a:p>
            <a:pPr marL="1257300" lvl="2" indent="-342900">
              <a:lnSpc>
                <a:spcPct val="110000"/>
              </a:lnSpc>
              <a:spcBef>
                <a:spcPts val="600"/>
              </a:spcBef>
              <a:buFontTx/>
              <a:buChar char="•"/>
            </a:pPr>
            <a:r>
              <a:rPr lang="en-AU" sz="2200">
                <a:solidFill>
                  <a:schemeClr val="bg2"/>
                </a:solidFill>
              </a:rPr>
              <a:t>“progress achieved”</a:t>
            </a:r>
          </a:p>
          <a:p>
            <a:pPr marL="1257300" lvl="2" indent="-342900">
              <a:lnSpc>
                <a:spcPct val="110000"/>
              </a:lnSpc>
              <a:spcBef>
                <a:spcPts val="600"/>
              </a:spcBef>
              <a:buFontTx/>
              <a:buChar char="•"/>
            </a:pPr>
            <a:r>
              <a:rPr lang="en-AU" sz="2200">
                <a:solidFill>
                  <a:schemeClr val="bg2"/>
                </a:solidFill>
              </a:rPr>
              <a:t>“implementation priorities”</a:t>
            </a:r>
          </a:p>
          <a:p>
            <a:pPr marL="1257300" lvl="2" indent="-342900">
              <a:lnSpc>
                <a:spcPct val="110000"/>
              </a:lnSpc>
              <a:spcBef>
                <a:spcPts val="600"/>
              </a:spcBef>
              <a:buFontTx/>
              <a:buChar char="•"/>
            </a:pPr>
            <a:r>
              <a:rPr lang="en-AU" sz="2200">
                <a:solidFill>
                  <a:schemeClr val="bg2"/>
                </a:solidFill>
              </a:rPr>
              <a:t>“specific goals” for the future</a:t>
            </a:r>
            <a:endParaRPr lang="en-US" sz="2200">
              <a:solidFill>
                <a:schemeClr val="bg2"/>
              </a:solidFill>
            </a:endParaRPr>
          </a:p>
        </p:txBody>
      </p:sp>
      <p:pic>
        <p:nvPicPr>
          <p:cNvPr id="4101" name="Picture 12" descr="hrlc_logo_rgb_2_lin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11863" y="188913"/>
            <a:ext cx="2663825" cy="760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4098" name="Object 2"/>
          <p:cNvGraphicFramePr>
            <a:graphicFrameLocks noChangeAspect="1"/>
          </p:cNvGraphicFramePr>
          <p:nvPr>
            <p:ph idx="1"/>
          </p:nvPr>
        </p:nvGraphicFramePr>
        <p:xfrm>
          <a:off x="6084888" y="6154738"/>
          <a:ext cx="3059112" cy="404812"/>
        </p:xfrm>
        <a:graphic>
          <a:graphicData uri="http://schemas.openxmlformats.org/presentationml/2006/ole">
            <p:oleObj spid="_x0000_s4098" name="Image" r:id="rId4" imgW="7320691" imgH="969184" progId="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2"/>
          <p:cNvSpPr>
            <a:spLocks noGrp="1" noChangeArrowheads="1"/>
          </p:cNvSpPr>
          <p:nvPr>
            <p:ph type="title"/>
          </p:nvPr>
        </p:nvSpPr>
        <p:spPr>
          <a:xfrm>
            <a:off x="179388" y="188913"/>
            <a:ext cx="8064500" cy="935037"/>
          </a:xfrm>
        </p:spPr>
        <p:txBody>
          <a:bodyPr/>
          <a:lstStyle/>
          <a:p>
            <a:pPr algn="l" eaLnBrk="1" hangingPunct="1"/>
            <a:r>
              <a:rPr lang="en-US" sz="3200" b="1" smtClean="0">
                <a:solidFill>
                  <a:schemeClr val="bg2"/>
                </a:solidFill>
              </a:rPr>
              <a:t>Periodic Reporting Process</a:t>
            </a:r>
            <a:r>
              <a:rPr lang="en-US" smtClean="0">
                <a:solidFill>
                  <a:schemeClr val="bg2"/>
                </a:solidFill>
              </a:rPr>
              <a:t> </a:t>
            </a:r>
          </a:p>
        </p:txBody>
      </p:sp>
      <p:sp>
        <p:nvSpPr>
          <p:cNvPr id="5124" name="Rectangle 3"/>
          <p:cNvSpPr>
            <a:spLocks noChangeArrowheads="1"/>
          </p:cNvSpPr>
          <p:nvPr/>
        </p:nvSpPr>
        <p:spPr bwMode="auto">
          <a:xfrm>
            <a:off x="250825" y="1268413"/>
            <a:ext cx="6121400" cy="5040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lnSpc>
                <a:spcPct val="120000"/>
              </a:lnSpc>
              <a:spcBef>
                <a:spcPct val="20000"/>
              </a:spcBef>
            </a:pPr>
            <a:r>
              <a:rPr lang="en-AU" sz="2000">
                <a:solidFill>
                  <a:schemeClr val="bg2"/>
                </a:solidFill>
              </a:rPr>
              <a:t>June 2009  Government’s periodic report</a:t>
            </a:r>
          </a:p>
          <a:p>
            <a:pPr marL="342900" indent="-342900">
              <a:lnSpc>
                <a:spcPct val="120000"/>
              </a:lnSpc>
              <a:spcBef>
                <a:spcPct val="20000"/>
              </a:spcBef>
            </a:pPr>
            <a:endParaRPr lang="en-AU" sz="1400">
              <a:solidFill>
                <a:schemeClr val="bg2"/>
              </a:solidFill>
            </a:endParaRPr>
          </a:p>
          <a:p>
            <a:pPr marL="342900" indent="-342900">
              <a:lnSpc>
                <a:spcPct val="120000"/>
              </a:lnSpc>
              <a:spcBef>
                <a:spcPct val="20000"/>
              </a:spcBef>
            </a:pPr>
            <a:endParaRPr lang="en-AU" sz="1400">
              <a:solidFill>
                <a:schemeClr val="bg2"/>
              </a:solidFill>
            </a:endParaRPr>
          </a:p>
          <a:p>
            <a:pPr marL="342900" indent="-342900">
              <a:lnSpc>
                <a:spcPct val="120000"/>
              </a:lnSpc>
              <a:spcBef>
                <a:spcPct val="20000"/>
              </a:spcBef>
            </a:pPr>
            <a:r>
              <a:rPr lang="en-AU" sz="2000">
                <a:solidFill>
                  <a:schemeClr val="bg2"/>
                </a:solidFill>
              </a:rPr>
              <a:t>October 2011  Pre-sessional meeting and </a:t>
            </a:r>
            <a:br>
              <a:rPr lang="en-AU" sz="2000">
                <a:solidFill>
                  <a:schemeClr val="bg2"/>
                </a:solidFill>
              </a:rPr>
            </a:br>
            <a:r>
              <a:rPr lang="en-AU" sz="2000">
                <a:solidFill>
                  <a:schemeClr val="bg2"/>
                </a:solidFill>
              </a:rPr>
              <a:t>                   </a:t>
            </a:r>
            <a:r>
              <a:rPr lang="en-AU" sz="2000" u="sng">
                <a:solidFill>
                  <a:schemeClr val="bg2"/>
                </a:solidFill>
              </a:rPr>
              <a:t>List of Issues</a:t>
            </a:r>
            <a:r>
              <a:rPr lang="en-AU" sz="2000">
                <a:solidFill>
                  <a:schemeClr val="bg2"/>
                </a:solidFill>
              </a:rPr>
              <a:t> published</a:t>
            </a:r>
          </a:p>
          <a:p>
            <a:pPr marL="342900" indent="-342900">
              <a:lnSpc>
                <a:spcPct val="120000"/>
              </a:lnSpc>
              <a:spcBef>
                <a:spcPct val="20000"/>
              </a:spcBef>
            </a:pPr>
            <a:endParaRPr lang="en-AU">
              <a:solidFill>
                <a:schemeClr val="bg2"/>
              </a:solidFill>
            </a:endParaRPr>
          </a:p>
          <a:p>
            <a:pPr marL="342900" indent="-342900">
              <a:lnSpc>
                <a:spcPct val="120000"/>
              </a:lnSpc>
              <a:spcBef>
                <a:spcPct val="20000"/>
              </a:spcBef>
            </a:pPr>
            <a:r>
              <a:rPr lang="en-AU" sz="2000">
                <a:solidFill>
                  <a:schemeClr val="bg2"/>
                </a:solidFill>
              </a:rPr>
              <a:t>April 2012  Government’s written response </a:t>
            </a:r>
            <a:br>
              <a:rPr lang="en-AU" sz="2000">
                <a:solidFill>
                  <a:schemeClr val="bg2"/>
                </a:solidFill>
              </a:rPr>
            </a:br>
            <a:r>
              <a:rPr lang="en-AU" sz="2000">
                <a:solidFill>
                  <a:schemeClr val="bg2"/>
                </a:solidFill>
              </a:rPr>
              <a:t>	      to List of Issues</a:t>
            </a:r>
          </a:p>
          <a:p>
            <a:pPr marL="342900" indent="-342900">
              <a:lnSpc>
                <a:spcPct val="120000"/>
              </a:lnSpc>
              <a:spcBef>
                <a:spcPct val="20000"/>
              </a:spcBef>
            </a:pPr>
            <a:endParaRPr lang="en-AU" sz="1600">
              <a:solidFill>
                <a:schemeClr val="bg2"/>
              </a:solidFill>
            </a:endParaRPr>
          </a:p>
          <a:p>
            <a:pPr marL="342900" indent="-342900">
              <a:lnSpc>
                <a:spcPct val="120000"/>
              </a:lnSpc>
              <a:spcBef>
                <a:spcPct val="20000"/>
              </a:spcBef>
            </a:pPr>
            <a:r>
              <a:rPr lang="en-AU" sz="2000">
                <a:solidFill>
                  <a:schemeClr val="bg2"/>
                </a:solidFill>
              </a:rPr>
              <a:t>May 2012  Committee’s review of</a:t>
            </a:r>
            <a:br>
              <a:rPr lang="en-AU" sz="2000">
                <a:solidFill>
                  <a:schemeClr val="bg2"/>
                </a:solidFill>
              </a:rPr>
            </a:br>
            <a:r>
              <a:rPr lang="en-AU" sz="2000">
                <a:solidFill>
                  <a:schemeClr val="bg2"/>
                </a:solidFill>
              </a:rPr>
              <a:t> 	     Australia and issues </a:t>
            </a:r>
            <a:br>
              <a:rPr lang="en-AU" sz="2000">
                <a:solidFill>
                  <a:schemeClr val="bg2"/>
                </a:solidFill>
              </a:rPr>
            </a:br>
            <a:r>
              <a:rPr lang="en-AU" sz="2000">
                <a:solidFill>
                  <a:schemeClr val="bg2"/>
                </a:solidFill>
              </a:rPr>
              <a:t>	    </a:t>
            </a:r>
            <a:r>
              <a:rPr lang="en-AU" sz="2000" u="sng">
                <a:solidFill>
                  <a:schemeClr val="bg2"/>
                </a:solidFill>
              </a:rPr>
              <a:t>“Concluding Observations”</a:t>
            </a:r>
          </a:p>
        </p:txBody>
      </p:sp>
      <p:pic>
        <p:nvPicPr>
          <p:cNvPr id="5125" name="Picture 4" descr="hrlc_logo_rgb_2_lin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11863" y="188913"/>
            <a:ext cx="2663825" cy="760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5122" name="Object 5"/>
          <p:cNvGraphicFramePr>
            <a:graphicFrameLocks noChangeAspect="1"/>
          </p:cNvGraphicFramePr>
          <p:nvPr>
            <p:ph idx="1"/>
          </p:nvPr>
        </p:nvGraphicFramePr>
        <p:xfrm>
          <a:off x="6084888" y="6154738"/>
          <a:ext cx="3059112" cy="404812"/>
        </p:xfrm>
        <a:graphic>
          <a:graphicData uri="http://schemas.openxmlformats.org/presentationml/2006/ole">
            <p:oleObj spid="_x0000_s5122" name="Image" r:id="rId4" imgW="7320691" imgH="969184" progId="">
              <p:embed/>
            </p:oleObj>
          </a:graphicData>
        </a:graphic>
      </p:graphicFrame>
      <p:grpSp>
        <p:nvGrpSpPr>
          <p:cNvPr id="2" name="Group 6"/>
          <p:cNvGrpSpPr>
            <a:grpSpLocks/>
          </p:cNvGrpSpPr>
          <p:nvPr/>
        </p:nvGrpSpPr>
        <p:grpSpPr bwMode="auto">
          <a:xfrm>
            <a:off x="5508625" y="1557338"/>
            <a:ext cx="2735263" cy="720725"/>
            <a:chOff x="3424" y="845"/>
            <a:chExt cx="1723" cy="454"/>
          </a:xfrm>
        </p:grpSpPr>
        <p:sp>
          <p:nvSpPr>
            <p:cNvPr id="5140" name="Rectangle 7"/>
            <p:cNvSpPr>
              <a:spLocks noChangeArrowheads="1"/>
            </p:cNvSpPr>
            <p:nvPr/>
          </p:nvSpPr>
          <p:spPr bwMode="auto">
            <a:xfrm>
              <a:off x="3424" y="845"/>
              <a:ext cx="1723" cy="454"/>
            </a:xfrm>
            <a:prstGeom prst="rect">
              <a:avLst/>
            </a:prstGeom>
            <a:solidFill>
              <a:schemeClr val="accent1"/>
            </a:solidFill>
            <a:ln w="19050">
              <a:solidFill>
                <a:schemeClr val="accent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AU"/>
            </a:p>
          </p:txBody>
        </p:sp>
        <p:sp>
          <p:nvSpPr>
            <p:cNvPr id="5141" name="Text Box 8"/>
            <p:cNvSpPr txBox="1">
              <a:spLocks noChangeArrowheads="1"/>
            </p:cNvSpPr>
            <p:nvPr/>
          </p:nvSpPr>
          <p:spPr bwMode="auto">
            <a:xfrm>
              <a:off x="3696" y="935"/>
              <a:ext cx="1407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AU" sz="2400">
                  <a:solidFill>
                    <a:schemeClr val="bg2"/>
                  </a:solidFill>
                </a:rPr>
                <a:t>NGO Report</a:t>
              </a:r>
              <a:endParaRPr lang="en-US" sz="2400">
                <a:solidFill>
                  <a:schemeClr val="bg2"/>
                </a:solidFill>
              </a:endParaRPr>
            </a:p>
          </p:txBody>
        </p:sp>
      </p:grpSp>
      <p:grpSp>
        <p:nvGrpSpPr>
          <p:cNvPr id="3" name="Group 9"/>
          <p:cNvGrpSpPr>
            <a:grpSpLocks/>
          </p:cNvGrpSpPr>
          <p:nvPr/>
        </p:nvGrpSpPr>
        <p:grpSpPr bwMode="auto">
          <a:xfrm>
            <a:off x="5435600" y="3789363"/>
            <a:ext cx="2735263" cy="720725"/>
            <a:chOff x="3424" y="1480"/>
            <a:chExt cx="1723" cy="454"/>
          </a:xfrm>
        </p:grpSpPr>
        <p:sp>
          <p:nvSpPr>
            <p:cNvPr id="5138" name="Rectangle 10"/>
            <p:cNvSpPr>
              <a:spLocks noChangeArrowheads="1"/>
            </p:cNvSpPr>
            <p:nvPr/>
          </p:nvSpPr>
          <p:spPr bwMode="auto">
            <a:xfrm>
              <a:off x="3424" y="1480"/>
              <a:ext cx="1723" cy="454"/>
            </a:xfrm>
            <a:prstGeom prst="rect">
              <a:avLst/>
            </a:prstGeom>
            <a:solidFill>
              <a:schemeClr val="accent1"/>
            </a:solidFill>
            <a:ln w="19050">
              <a:solidFill>
                <a:schemeClr val="accent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AU"/>
            </a:p>
          </p:txBody>
        </p:sp>
        <p:sp>
          <p:nvSpPr>
            <p:cNvPr id="5139" name="Text Box 11"/>
            <p:cNvSpPr txBox="1">
              <a:spLocks noChangeArrowheads="1"/>
            </p:cNvSpPr>
            <p:nvPr/>
          </p:nvSpPr>
          <p:spPr bwMode="auto">
            <a:xfrm>
              <a:off x="3515" y="1570"/>
              <a:ext cx="1543" cy="2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AU" sz="2400">
                  <a:solidFill>
                    <a:schemeClr val="bg2"/>
                  </a:solidFill>
                </a:rPr>
                <a:t>NGO Addendum</a:t>
              </a:r>
              <a:endParaRPr lang="en-US" sz="2400">
                <a:solidFill>
                  <a:schemeClr val="bg2"/>
                </a:solidFill>
              </a:endParaRPr>
            </a:p>
          </p:txBody>
        </p:sp>
      </p:grpSp>
      <p:grpSp>
        <p:nvGrpSpPr>
          <p:cNvPr id="4" name="Group 12"/>
          <p:cNvGrpSpPr>
            <a:grpSpLocks/>
          </p:cNvGrpSpPr>
          <p:nvPr/>
        </p:nvGrpSpPr>
        <p:grpSpPr bwMode="auto">
          <a:xfrm>
            <a:off x="5435600" y="4652963"/>
            <a:ext cx="2735263" cy="647700"/>
            <a:chOff x="3424" y="2976"/>
            <a:chExt cx="1723" cy="590"/>
          </a:xfrm>
        </p:grpSpPr>
        <p:sp>
          <p:nvSpPr>
            <p:cNvPr id="5136" name="Rectangle 13"/>
            <p:cNvSpPr>
              <a:spLocks noChangeArrowheads="1"/>
            </p:cNvSpPr>
            <p:nvPr/>
          </p:nvSpPr>
          <p:spPr bwMode="auto">
            <a:xfrm>
              <a:off x="3424" y="2976"/>
              <a:ext cx="1723" cy="590"/>
            </a:xfrm>
            <a:prstGeom prst="rect">
              <a:avLst/>
            </a:prstGeom>
            <a:solidFill>
              <a:schemeClr val="accent1"/>
            </a:solidFill>
            <a:ln w="19050">
              <a:solidFill>
                <a:schemeClr val="accent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AU"/>
            </a:p>
          </p:txBody>
        </p:sp>
        <p:sp>
          <p:nvSpPr>
            <p:cNvPr id="5137" name="Text Box 14"/>
            <p:cNvSpPr txBox="1">
              <a:spLocks noChangeArrowheads="1"/>
            </p:cNvSpPr>
            <p:nvPr/>
          </p:nvSpPr>
          <p:spPr bwMode="auto">
            <a:xfrm>
              <a:off x="3606" y="3022"/>
              <a:ext cx="1452" cy="2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AU" sz="2400">
                  <a:solidFill>
                    <a:schemeClr val="bg2"/>
                  </a:solidFill>
                </a:rPr>
                <a:t>Lobbying</a:t>
              </a:r>
              <a:endParaRPr lang="en-US" sz="2400">
                <a:solidFill>
                  <a:schemeClr val="bg2"/>
                </a:solidFill>
              </a:endParaRPr>
            </a:p>
          </p:txBody>
        </p:sp>
      </p:grpSp>
      <p:cxnSp>
        <p:nvCxnSpPr>
          <p:cNvPr id="16" name="Straight Arrow Connector 15"/>
          <p:cNvCxnSpPr>
            <a:stCxn id="5140" idx="1"/>
          </p:cNvCxnSpPr>
          <p:nvPr/>
        </p:nvCxnSpPr>
        <p:spPr>
          <a:xfrm flipH="1" flipV="1">
            <a:off x="4427538" y="1916113"/>
            <a:ext cx="1081087" cy="1587"/>
          </a:xfrm>
          <a:prstGeom prst="straightConnector1">
            <a:avLst/>
          </a:prstGeom>
          <a:ln w="635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 flipH="1" flipV="1">
            <a:off x="4356100" y="4149725"/>
            <a:ext cx="1079500" cy="0"/>
          </a:xfrm>
          <a:prstGeom prst="straightConnector1">
            <a:avLst/>
          </a:prstGeom>
          <a:ln w="635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 flipH="1" flipV="1">
            <a:off x="4572000" y="5013325"/>
            <a:ext cx="863600" cy="0"/>
          </a:xfrm>
          <a:prstGeom prst="straightConnector1">
            <a:avLst/>
          </a:prstGeom>
          <a:ln w="635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" name="Group 12"/>
          <p:cNvGrpSpPr>
            <a:grpSpLocks/>
          </p:cNvGrpSpPr>
          <p:nvPr/>
        </p:nvGrpSpPr>
        <p:grpSpPr bwMode="auto">
          <a:xfrm>
            <a:off x="5508625" y="2420938"/>
            <a:ext cx="2735263" cy="649287"/>
            <a:chOff x="3424" y="2976"/>
            <a:chExt cx="1723" cy="590"/>
          </a:xfrm>
        </p:grpSpPr>
        <p:sp>
          <p:nvSpPr>
            <p:cNvPr id="5134" name="Rectangle 13"/>
            <p:cNvSpPr>
              <a:spLocks noChangeArrowheads="1"/>
            </p:cNvSpPr>
            <p:nvPr/>
          </p:nvSpPr>
          <p:spPr bwMode="auto">
            <a:xfrm>
              <a:off x="3424" y="2976"/>
              <a:ext cx="1723" cy="590"/>
            </a:xfrm>
            <a:prstGeom prst="rect">
              <a:avLst/>
            </a:prstGeom>
            <a:solidFill>
              <a:schemeClr val="accent1"/>
            </a:solidFill>
            <a:ln w="19050">
              <a:solidFill>
                <a:schemeClr val="accent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AU"/>
            </a:p>
          </p:txBody>
        </p:sp>
        <p:sp>
          <p:nvSpPr>
            <p:cNvPr id="5135" name="Text Box 14"/>
            <p:cNvSpPr txBox="1">
              <a:spLocks noChangeArrowheads="1"/>
            </p:cNvSpPr>
            <p:nvPr/>
          </p:nvSpPr>
          <p:spPr bwMode="auto">
            <a:xfrm>
              <a:off x="3606" y="3022"/>
              <a:ext cx="1452" cy="2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AU" sz="2400">
                  <a:solidFill>
                    <a:schemeClr val="bg2"/>
                  </a:solidFill>
                </a:rPr>
                <a:t>Lobbying</a:t>
              </a:r>
              <a:endParaRPr lang="en-US" sz="2400">
                <a:solidFill>
                  <a:schemeClr val="bg2"/>
                </a:solidFill>
              </a:endParaRPr>
            </a:p>
          </p:txBody>
        </p:sp>
      </p:grpSp>
      <p:cxnSp>
        <p:nvCxnSpPr>
          <p:cNvPr id="22" name="Straight Arrow Connector 21"/>
          <p:cNvCxnSpPr/>
          <p:nvPr/>
        </p:nvCxnSpPr>
        <p:spPr>
          <a:xfrm flipH="1" flipV="1">
            <a:off x="4787900" y="2781300"/>
            <a:ext cx="720725" cy="0"/>
          </a:xfrm>
          <a:prstGeom prst="straightConnector1">
            <a:avLst/>
          </a:prstGeom>
          <a:ln w="635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Rectangle 5"/>
          <p:cNvSpPr>
            <a:spLocks noGrp="1" noChangeArrowheads="1"/>
          </p:cNvSpPr>
          <p:nvPr>
            <p:ph type="title"/>
          </p:nvPr>
        </p:nvSpPr>
        <p:spPr>
          <a:xfrm>
            <a:off x="323850" y="981075"/>
            <a:ext cx="8064500" cy="790575"/>
          </a:xfrm>
        </p:spPr>
        <p:txBody>
          <a:bodyPr/>
          <a:lstStyle/>
          <a:p>
            <a:pPr algn="l" eaLnBrk="1" hangingPunct="1"/>
            <a:r>
              <a:rPr lang="en-US" sz="4000" smtClean="0">
                <a:solidFill>
                  <a:schemeClr val="bg2"/>
                </a:solidFill>
              </a:rPr>
              <a:t>Australian Government’s Report</a:t>
            </a:r>
          </a:p>
        </p:txBody>
      </p:sp>
      <p:sp>
        <p:nvSpPr>
          <p:cNvPr id="6148" name="Rectangle 10"/>
          <p:cNvSpPr>
            <a:spLocks noChangeArrowheads="1"/>
          </p:cNvSpPr>
          <p:nvPr/>
        </p:nvSpPr>
        <p:spPr bwMode="auto">
          <a:xfrm>
            <a:off x="539750" y="1989138"/>
            <a:ext cx="8064500" cy="4392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lnSpc>
                <a:spcPct val="110000"/>
              </a:lnSpc>
              <a:spcBef>
                <a:spcPts val="600"/>
              </a:spcBef>
              <a:buFontTx/>
              <a:buChar char="•"/>
            </a:pPr>
            <a:r>
              <a:rPr lang="en-US" sz="2400">
                <a:solidFill>
                  <a:schemeClr val="bg2"/>
                </a:solidFill>
              </a:rPr>
              <a:t>Overall, balanced and constructive…  </a:t>
            </a:r>
            <a:br>
              <a:rPr lang="en-US" sz="2400">
                <a:solidFill>
                  <a:schemeClr val="bg2"/>
                </a:solidFill>
              </a:rPr>
            </a:br>
            <a:r>
              <a:rPr lang="en-US" sz="2400">
                <a:solidFill>
                  <a:schemeClr val="bg2"/>
                </a:solidFill>
              </a:rPr>
              <a:t>but an opportunity missed?</a:t>
            </a:r>
          </a:p>
          <a:p>
            <a:pPr marL="342900" indent="-342900">
              <a:lnSpc>
                <a:spcPct val="110000"/>
              </a:lnSpc>
              <a:spcBef>
                <a:spcPts val="600"/>
              </a:spcBef>
              <a:buFontTx/>
              <a:buChar char="•"/>
            </a:pPr>
            <a:r>
              <a:rPr lang="en-US" sz="2400">
                <a:solidFill>
                  <a:schemeClr val="bg2"/>
                </a:solidFill>
              </a:rPr>
              <a:t>Focus on inputs ($$) and listing outputs (such as “plans”, “programs”, “frameworks”), and not on </a:t>
            </a:r>
            <a:r>
              <a:rPr lang="en-US" sz="2400" i="1">
                <a:solidFill>
                  <a:schemeClr val="bg2"/>
                </a:solidFill>
              </a:rPr>
              <a:t>outcomes</a:t>
            </a:r>
          </a:p>
          <a:p>
            <a:pPr marL="342900" indent="-342900">
              <a:lnSpc>
                <a:spcPct val="110000"/>
              </a:lnSpc>
              <a:spcBef>
                <a:spcPts val="600"/>
              </a:spcBef>
              <a:buFontTx/>
              <a:buChar char="•"/>
            </a:pPr>
            <a:r>
              <a:rPr lang="en-US" sz="2400">
                <a:solidFill>
                  <a:schemeClr val="bg2"/>
                </a:solidFill>
              </a:rPr>
              <a:t>Lack of statistical data</a:t>
            </a:r>
          </a:p>
          <a:p>
            <a:pPr marL="342900" indent="-342900">
              <a:lnSpc>
                <a:spcPct val="110000"/>
              </a:lnSpc>
              <a:spcBef>
                <a:spcPts val="600"/>
              </a:spcBef>
              <a:buFontTx/>
              <a:buChar char="•"/>
            </a:pPr>
            <a:r>
              <a:rPr lang="en-US" sz="2400">
                <a:solidFill>
                  <a:schemeClr val="bg2"/>
                </a:solidFill>
              </a:rPr>
              <a:t>On many issues, there is selective reporting or </a:t>
            </a:r>
            <a:br>
              <a:rPr lang="en-US" sz="2400">
                <a:solidFill>
                  <a:schemeClr val="bg2"/>
                </a:solidFill>
              </a:rPr>
            </a:br>
            <a:r>
              <a:rPr lang="en-US" sz="2400">
                <a:solidFill>
                  <a:schemeClr val="bg2"/>
                </a:solidFill>
              </a:rPr>
              <a:t>non-reporting</a:t>
            </a:r>
          </a:p>
          <a:p>
            <a:pPr marL="342900" indent="-342900">
              <a:lnSpc>
                <a:spcPct val="110000"/>
              </a:lnSpc>
              <a:spcBef>
                <a:spcPts val="600"/>
              </a:spcBef>
              <a:buFontTx/>
              <a:buChar char="•"/>
            </a:pPr>
            <a:r>
              <a:rPr lang="en-US" sz="2400">
                <a:solidFill>
                  <a:schemeClr val="bg2"/>
                </a:solidFill>
              </a:rPr>
              <a:t>Little focus on challenges, progress, priorities and goals</a:t>
            </a:r>
          </a:p>
        </p:txBody>
      </p:sp>
      <p:pic>
        <p:nvPicPr>
          <p:cNvPr id="6149" name="Picture 12" descr="hrlc_logo_rgb_2_lin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11863" y="188913"/>
            <a:ext cx="2663825" cy="760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6146" name="Object 13"/>
          <p:cNvGraphicFramePr>
            <a:graphicFrameLocks noChangeAspect="1"/>
          </p:cNvGraphicFramePr>
          <p:nvPr>
            <p:ph idx="1"/>
          </p:nvPr>
        </p:nvGraphicFramePr>
        <p:xfrm>
          <a:off x="6084888" y="6154738"/>
          <a:ext cx="3059112" cy="404812"/>
        </p:xfrm>
        <a:graphic>
          <a:graphicData uri="http://schemas.openxmlformats.org/presentationml/2006/ole">
            <p:oleObj spid="_x0000_s6146" name="Image" r:id="rId4" imgW="7320691" imgH="969184" progId="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Rectangle 5"/>
          <p:cNvSpPr>
            <a:spLocks noGrp="1" noChangeArrowheads="1"/>
          </p:cNvSpPr>
          <p:nvPr>
            <p:ph type="title"/>
          </p:nvPr>
        </p:nvSpPr>
        <p:spPr>
          <a:xfrm>
            <a:off x="395288" y="765175"/>
            <a:ext cx="8064500" cy="935038"/>
          </a:xfrm>
        </p:spPr>
        <p:txBody>
          <a:bodyPr/>
          <a:lstStyle/>
          <a:p>
            <a:pPr algn="l" eaLnBrk="1" hangingPunct="1"/>
            <a:r>
              <a:rPr lang="en-US" sz="4000" smtClean="0">
                <a:solidFill>
                  <a:schemeClr val="bg2"/>
                </a:solidFill>
              </a:rPr>
              <a:t>Committee’s List of Issues</a:t>
            </a:r>
          </a:p>
        </p:txBody>
      </p:sp>
      <p:sp>
        <p:nvSpPr>
          <p:cNvPr id="7172" name="Rectangle 10"/>
          <p:cNvSpPr>
            <a:spLocks noChangeArrowheads="1"/>
          </p:cNvSpPr>
          <p:nvPr/>
        </p:nvSpPr>
        <p:spPr bwMode="auto">
          <a:xfrm>
            <a:off x="457200" y="2492375"/>
            <a:ext cx="7427913" cy="3776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endParaRPr lang="en-US" sz="2800">
              <a:solidFill>
                <a:schemeClr val="bg2"/>
              </a:solidFill>
            </a:endParaRPr>
          </a:p>
        </p:txBody>
      </p:sp>
      <p:pic>
        <p:nvPicPr>
          <p:cNvPr id="7173" name="Picture 12" descr="hrlc_logo_rgb_2_lin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11863" y="188913"/>
            <a:ext cx="2663825" cy="760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7170" name="Object 13"/>
          <p:cNvGraphicFramePr>
            <a:graphicFrameLocks noChangeAspect="1"/>
          </p:cNvGraphicFramePr>
          <p:nvPr>
            <p:ph idx="1"/>
          </p:nvPr>
        </p:nvGraphicFramePr>
        <p:xfrm>
          <a:off x="6084888" y="6154738"/>
          <a:ext cx="3059112" cy="404812"/>
        </p:xfrm>
        <a:graphic>
          <a:graphicData uri="http://schemas.openxmlformats.org/presentationml/2006/ole">
            <p:oleObj spid="_x0000_s7170" name="Image" r:id="rId4" imgW="7320691" imgH="969184" progId="">
              <p:embed/>
            </p:oleObj>
          </a:graphicData>
        </a:graphic>
      </p:graphicFrame>
      <p:sp>
        <p:nvSpPr>
          <p:cNvPr id="7174" name="Rectangle 10"/>
          <p:cNvSpPr>
            <a:spLocks noChangeArrowheads="1"/>
          </p:cNvSpPr>
          <p:nvPr/>
        </p:nvSpPr>
        <p:spPr bwMode="auto">
          <a:xfrm>
            <a:off x="539750" y="1989138"/>
            <a:ext cx="8064500" cy="4279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lnSpc>
                <a:spcPct val="110000"/>
              </a:lnSpc>
              <a:spcBef>
                <a:spcPts val="800"/>
              </a:spcBef>
              <a:buFontTx/>
              <a:buChar char="•"/>
            </a:pPr>
            <a:r>
              <a:rPr lang="en-US" sz="2800">
                <a:solidFill>
                  <a:schemeClr val="bg2"/>
                </a:solidFill>
              </a:rPr>
              <a:t>Issues raised include: legal framework, early childhood, children’s commissioner, child abuse and neglect, corporal punishment, children with disabilities, ATSI children, immigration detention, juvenile justice</a:t>
            </a:r>
          </a:p>
          <a:p>
            <a:pPr marL="342900" indent="-342900">
              <a:lnSpc>
                <a:spcPct val="110000"/>
              </a:lnSpc>
              <a:spcBef>
                <a:spcPts val="800"/>
              </a:spcBef>
              <a:buFontTx/>
              <a:buChar char="•"/>
            </a:pPr>
            <a:r>
              <a:rPr lang="en-US" sz="2800">
                <a:solidFill>
                  <a:schemeClr val="bg2"/>
                </a:solidFill>
              </a:rPr>
              <a:t>Further information on data and statistics</a:t>
            </a:r>
          </a:p>
          <a:p>
            <a:pPr marL="342900" indent="-342900">
              <a:lnSpc>
                <a:spcPct val="110000"/>
              </a:lnSpc>
              <a:spcBef>
                <a:spcPts val="800"/>
              </a:spcBef>
              <a:buFontTx/>
              <a:buChar char="•"/>
            </a:pPr>
            <a:r>
              <a:rPr lang="en-US" sz="2800">
                <a:solidFill>
                  <a:schemeClr val="bg2"/>
                </a:solidFill>
              </a:rPr>
              <a:t>Further information on priorities for implementation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Rectangle 5"/>
          <p:cNvSpPr>
            <a:spLocks noGrp="1" noChangeArrowheads="1"/>
          </p:cNvSpPr>
          <p:nvPr>
            <p:ph type="title"/>
          </p:nvPr>
        </p:nvSpPr>
        <p:spPr>
          <a:xfrm>
            <a:off x="539750" y="333375"/>
            <a:ext cx="5545138" cy="1077913"/>
          </a:xfrm>
        </p:spPr>
        <p:txBody>
          <a:bodyPr/>
          <a:lstStyle/>
          <a:p>
            <a:pPr algn="l" eaLnBrk="1" hangingPunct="1"/>
            <a:r>
              <a:rPr lang="en-US" sz="4000" smtClean="0">
                <a:solidFill>
                  <a:schemeClr val="bg2"/>
                </a:solidFill>
              </a:rPr>
              <a:t>Utility of the periodic </a:t>
            </a:r>
            <a:br>
              <a:rPr lang="en-US" sz="4000" smtClean="0">
                <a:solidFill>
                  <a:schemeClr val="bg2"/>
                </a:solidFill>
              </a:rPr>
            </a:br>
            <a:r>
              <a:rPr lang="en-US" sz="4000" smtClean="0">
                <a:solidFill>
                  <a:schemeClr val="bg2"/>
                </a:solidFill>
              </a:rPr>
              <a:t>reporting process?</a:t>
            </a:r>
          </a:p>
        </p:txBody>
      </p:sp>
      <p:sp>
        <p:nvSpPr>
          <p:cNvPr id="8196" name="Rectangle 10"/>
          <p:cNvSpPr>
            <a:spLocks noChangeArrowheads="1"/>
          </p:cNvSpPr>
          <p:nvPr/>
        </p:nvSpPr>
        <p:spPr bwMode="auto">
          <a:xfrm>
            <a:off x="457200" y="1773238"/>
            <a:ext cx="8002588" cy="449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lnSpc>
                <a:spcPct val="120000"/>
              </a:lnSpc>
              <a:spcBef>
                <a:spcPct val="30000"/>
              </a:spcBef>
              <a:buFontTx/>
              <a:buChar char="•"/>
            </a:pPr>
            <a:r>
              <a:rPr lang="en-AU" sz="2400">
                <a:solidFill>
                  <a:schemeClr val="bg2"/>
                </a:solidFill>
              </a:rPr>
              <a:t>To secure the domestic implementation of international human rights standards</a:t>
            </a:r>
            <a:endParaRPr lang="en-US" sz="2400">
              <a:solidFill>
                <a:schemeClr val="bg2"/>
              </a:solidFill>
            </a:endParaRPr>
          </a:p>
          <a:p>
            <a:pPr marL="342900" indent="-342900">
              <a:lnSpc>
                <a:spcPct val="120000"/>
              </a:lnSpc>
              <a:spcBef>
                <a:spcPct val="30000"/>
              </a:spcBef>
              <a:buFontTx/>
              <a:buChar char="•"/>
            </a:pPr>
            <a:r>
              <a:rPr lang="en-AU" sz="2400">
                <a:solidFill>
                  <a:schemeClr val="bg2"/>
                </a:solidFill>
              </a:rPr>
              <a:t>To use the outcomes of these mechanisms in advocacy and policy development at the domestic level</a:t>
            </a:r>
            <a:endParaRPr lang="en-GB" sz="2400">
              <a:solidFill>
                <a:schemeClr val="bg2"/>
              </a:solidFill>
            </a:endParaRPr>
          </a:p>
          <a:p>
            <a:pPr marL="342900" indent="-342900">
              <a:lnSpc>
                <a:spcPct val="120000"/>
              </a:lnSpc>
              <a:spcBef>
                <a:spcPct val="30000"/>
              </a:spcBef>
              <a:buFontTx/>
              <a:buChar char="•"/>
            </a:pPr>
            <a:r>
              <a:rPr lang="en-AU" sz="2400">
                <a:solidFill>
                  <a:schemeClr val="bg2"/>
                </a:solidFill>
              </a:rPr>
              <a:t>To create a dialogue with government</a:t>
            </a:r>
          </a:p>
          <a:p>
            <a:pPr marL="342900" indent="-342900">
              <a:lnSpc>
                <a:spcPct val="120000"/>
              </a:lnSpc>
              <a:spcBef>
                <a:spcPct val="30000"/>
              </a:spcBef>
              <a:buFontTx/>
              <a:buChar char="•"/>
            </a:pPr>
            <a:r>
              <a:rPr lang="en-AU" sz="2400">
                <a:solidFill>
                  <a:schemeClr val="bg2"/>
                </a:solidFill>
              </a:rPr>
              <a:t>To develop knowledge of human rights in Australia</a:t>
            </a:r>
          </a:p>
          <a:p>
            <a:pPr marL="1257300" lvl="2" indent="-342900">
              <a:lnSpc>
                <a:spcPct val="120000"/>
              </a:lnSpc>
              <a:spcBef>
                <a:spcPct val="30000"/>
              </a:spcBef>
              <a:buFontTx/>
              <a:buChar char="•"/>
            </a:pPr>
            <a:r>
              <a:rPr lang="en-AU" sz="2400">
                <a:solidFill>
                  <a:schemeClr val="bg2"/>
                </a:solidFill>
              </a:rPr>
              <a:t>Human rights education</a:t>
            </a:r>
          </a:p>
          <a:p>
            <a:pPr marL="1257300" lvl="2" indent="-342900">
              <a:lnSpc>
                <a:spcPct val="120000"/>
              </a:lnSpc>
              <a:spcBef>
                <a:spcPct val="30000"/>
              </a:spcBef>
              <a:buFontTx/>
              <a:buChar char="•"/>
            </a:pPr>
            <a:r>
              <a:rPr lang="en-AU" sz="2400">
                <a:solidFill>
                  <a:schemeClr val="bg2"/>
                </a:solidFill>
              </a:rPr>
              <a:t>Network building</a:t>
            </a:r>
            <a:endParaRPr lang="en-US" sz="2400">
              <a:solidFill>
                <a:schemeClr val="bg2"/>
              </a:solidFill>
            </a:endParaRPr>
          </a:p>
        </p:txBody>
      </p:sp>
      <p:pic>
        <p:nvPicPr>
          <p:cNvPr id="8197" name="Picture 12" descr="hrlc_logo_rgb_2_lin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11863" y="188913"/>
            <a:ext cx="2663825" cy="760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8194" name="Object 2"/>
          <p:cNvGraphicFramePr>
            <a:graphicFrameLocks noChangeAspect="1"/>
          </p:cNvGraphicFramePr>
          <p:nvPr>
            <p:ph idx="1"/>
          </p:nvPr>
        </p:nvGraphicFramePr>
        <p:xfrm>
          <a:off x="6084888" y="6154738"/>
          <a:ext cx="3059112" cy="404812"/>
        </p:xfrm>
        <a:graphic>
          <a:graphicData uri="http://schemas.openxmlformats.org/presentationml/2006/ole">
            <p:oleObj spid="_x0000_s8194" name="Image" r:id="rId4" imgW="7320691" imgH="969184" progId="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Rectangle 5"/>
          <p:cNvSpPr>
            <a:spLocks noGrp="1" noChangeArrowheads="1"/>
          </p:cNvSpPr>
          <p:nvPr>
            <p:ph type="title"/>
          </p:nvPr>
        </p:nvSpPr>
        <p:spPr>
          <a:xfrm>
            <a:off x="395288" y="765175"/>
            <a:ext cx="8064500" cy="935038"/>
          </a:xfrm>
        </p:spPr>
        <p:txBody>
          <a:bodyPr/>
          <a:lstStyle/>
          <a:p>
            <a:pPr algn="l" eaLnBrk="1" hangingPunct="1"/>
            <a:r>
              <a:rPr lang="en-US" sz="4000" smtClean="0">
                <a:solidFill>
                  <a:schemeClr val="bg2"/>
                </a:solidFill>
              </a:rPr>
              <a:t>Ultimately…</a:t>
            </a:r>
          </a:p>
        </p:txBody>
      </p:sp>
      <p:sp>
        <p:nvSpPr>
          <p:cNvPr id="9220" name="Rectangle 10"/>
          <p:cNvSpPr>
            <a:spLocks noChangeArrowheads="1"/>
          </p:cNvSpPr>
          <p:nvPr/>
        </p:nvSpPr>
        <p:spPr bwMode="auto">
          <a:xfrm>
            <a:off x="457200" y="2492375"/>
            <a:ext cx="7427913" cy="3776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endParaRPr lang="en-US" sz="2800">
              <a:solidFill>
                <a:schemeClr val="bg2"/>
              </a:solidFill>
            </a:endParaRPr>
          </a:p>
        </p:txBody>
      </p:sp>
      <p:pic>
        <p:nvPicPr>
          <p:cNvPr id="9221" name="Picture 12" descr="hrlc_logo_rgb_2_lin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11863" y="188913"/>
            <a:ext cx="2663825" cy="760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9218" name="Object 13"/>
          <p:cNvGraphicFramePr>
            <a:graphicFrameLocks noChangeAspect="1"/>
          </p:cNvGraphicFramePr>
          <p:nvPr>
            <p:ph idx="1"/>
          </p:nvPr>
        </p:nvGraphicFramePr>
        <p:xfrm>
          <a:off x="6084888" y="6154738"/>
          <a:ext cx="3059112" cy="404812"/>
        </p:xfrm>
        <a:graphic>
          <a:graphicData uri="http://schemas.openxmlformats.org/presentationml/2006/ole">
            <p:oleObj spid="_x0000_s9218" name="Image" r:id="rId4" imgW="7320691" imgH="969184" progId="">
              <p:embed/>
            </p:oleObj>
          </a:graphicData>
        </a:graphic>
      </p:graphicFrame>
      <p:sp>
        <p:nvSpPr>
          <p:cNvPr id="9222" name="Rectangle 10"/>
          <p:cNvSpPr>
            <a:spLocks noChangeArrowheads="1"/>
          </p:cNvSpPr>
          <p:nvPr/>
        </p:nvSpPr>
        <p:spPr bwMode="auto">
          <a:xfrm>
            <a:off x="539750" y="1989138"/>
            <a:ext cx="8064500" cy="4279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lnSpc>
                <a:spcPct val="110000"/>
              </a:lnSpc>
              <a:spcBef>
                <a:spcPts val="800"/>
              </a:spcBef>
              <a:buFontTx/>
              <a:buChar char="•"/>
            </a:pPr>
            <a:r>
              <a:rPr lang="en-US" sz="2800">
                <a:solidFill>
                  <a:schemeClr val="bg2"/>
                </a:solidFill>
              </a:rPr>
              <a:t>Proper test will be follow up and implementation of the Concluding Observations</a:t>
            </a:r>
          </a:p>
          <a:p>
            <a:pPr marL="1257300" lvl="2" indent="-342900">
              <a:lnSpc>
                <a:spcPct val="110000"/>
              </a:lnSpc>
              <a:spcBef>
                <a:spcPts val="800"/>
              </a:spcBef>
              <a:buFontTx/>
              <a:buChar char="•"/>
            </a:pPr>
            <a:r>
              <a:rPr lang="en-US" sz="2800">
                <a:solidFill>
                  <a:schemeClr val="bg2"/>
                </a:solidFill>
              </a:rPr>
              <a:t>For both Government and for NGOs</a:t>
            </a:r>
          </a:p>
          <a:p>
            <a:pPr marL="342900" indent="-342900">
              <a:lnSpc>
                <a:spcPct val="110000"/>
              </a:lnSpc>
              <a:spcBef>
                <a:spcPts val="800"/>
              </a:spcBef>
              <a:buFontTx/>
              <a:buChar char="•"/>
            </a:pPr>
            <a:r>
              <a:rPr lang="en-US" sz="2800">
                <a:solidFill>
                  <a:schemeClr val="bg2"/>
                </a:solidFill>
              </a:rPr>
              <a:t>Australia’s (re)engagement with the UN human rights system and </a:t>
            </a:r>
            <a:r>
              <a:rPr lang="en-AU" sz="2800">
                <a:solidFill>
                  <a:schemeClr val="bg2"/>
                </a:solidFill>
              </a:rPr>
              <a:t>commitment to being a “principled human rights leader”</a:t>
            </a:r>
            <a:endParaRPr lang="en-US" sz="2800">
              <a:solidFill>
                <a:schemeClr val="bg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482</TotalTime>
  <Words>282</Words>
  <Application>Microsoft Office PowerPoint</Application>
  <PresentationFormat>On-screen Show (4:3)</PresentationFormat>
  <Paragraphs>58</Paragraphs>
  <Slides>9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1" baseType="lpstr">
      <vt:lpstr>Default Design</vt:lpstr>
      <vt:lpstr>Image</vt:lpstr>
      <vt:lpstr>Slide 1</vt:lpstr>
      <vt:lpstr>Overview </vt:lpstr>
      <vt:lpstr>Purpose of Periodic Reporting</vt:lpstr>
      <vt:lpstr>Reporting Guidelines</vt:lpstr>
      <vt:lpstr>Periodic Reporting Process </vt:lpstr>
      <vt:lpstr>Australian Government’s Report</vt:lpstr>
      <vt:lpstr>Committee’s List of Issues</vt:lpstr>
      <vt:lpstr>Utility of the periodic  reporting process?</vt:lpstr>
      <vt:lpstr>Ultimately…</vt:lpstr>
    </vt:vector>
  </TitlesOfParts>
  <Company>PILCH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tomclarke</dc:creator>
  <cp:lastModifiedBy>default</cp:lastModifiedBy>
  <cp:revision>46</cp:revision>
  <dcterms:created xsi:type="dcterms:W3CDTF">2011-06-03T05:31:26Z</dcterms:created>
  <dcterms:modified xsi:type="dcterms:W3CDTF">2012-04-23T06:38:59Z</dcterms:modified>
</cp:coreProperties>
</file>