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30175200"/>
  <p:notesSz cx="6735763" cy="9866313"/>
  <p:defaultTextStyle>
    <a:defPPr>
      <a:defRPr lang="en-US"/>
    </a:defPPr>
    <a:lvl1pPr marL="0" algn="l" defTabSz="4650364" rtl="0" eaLnBrk="1" latinLnBrk="0" hangingPunct="1">
      <a:defRPr sz="9154" kern="1200">
        <a:solidFill>
          <a:schemeClr val="tx1"/>
        </a:solidFill>
        <a:latin typeface="+mn-lt"/>
        <a:ea typeface="+mn-ea"/>
        <a:cs typeface="+mn-cs"/>
      </a:defRPr>
    </a:lvl1pPr>
    <a:lvl2pPr marL="2325182" algn="l" defTabSz="4650364" rtl="0" eaLnBrk="1" latinLnBrk="0" hangingPunct="1">
      <a:defRPr sz="9154" kern="1200">
        <a:solidFill>
          <a:schemeClr val="tx1"/>
        </a:solidFill>
        <a:latin typeface="+mn-lt"/>
        <a:ea typeface="+mn-ea"/>
        <a:cs typeface="+mn-cs"/>
      </a:defRPr>
    </a:lvl2pPr>
    <a:lvl3pPr marL="4650364" algn="l" defTabSz="4650364" rtl="0" eaLnBrk="1" latinLnBrk="0" hangingPunct="1">
      <a:defRPr sz="9154" kern="1200">
        <a:solidFill>
          <a:schemeClr val="tx1"/>
        </a:solidFill>
        <a:latin typeface="+mn-lt"/>
        <a:ea typeface="+mn-ea"/>
        <a:cs typeface="+mn-cs"/>
      </a:defRPr>
    </a:lvl3pPr>
    <a:lvl4pPr marL="6975546" algn="l" defTabSz="4650364" rtl="0" eaLnBrk="1" latinLnBrk="0" hangingPunct="1">
      <a:defRPr sz="9154" kern="1200">
        <a:solidFill>
          <a:schemeClr val="tx1"/>
        </a:solidFill>
        <a:latin typeface="+mn-lt"/>
        <a:ea typeface="+mn-ea"/>
        <a:cs typeface="+mn-cs"/>
      </a:defRPr>
    </a:lvl4pPr>
    <a:lvl5pPr marL="9300728" algn="l" defTabSz="4650364" rtl="0" eaLnBrk="1" latinLnBrk="0" hangingPunct="1">
      <a:defRPr sz="9154" kern="1200">
        <a:solidFill>
          <a:schemeClr val="tx1"/>
        </a:solidFill>
        <a:latin typeface="+mn-lt"/>
        <a:ea typeface="+mn-ea"/>
        <a:cs typeface="+mn-cs"/>
      </a:defRPr>
    </a:lvl5pPr>
    <a:lvl6pPr marL="11625910" algn="l" defTabSz="4650364" rtl="0" eaLnBrk="1" latinLnBrk="0" hangingPunct="1">
      <a:defRPr sz="9154" kern="1200">
        <a:solidFill>
          <a:schemeClr val="tx1"/>
        </a:solidFill>
        <a:latin typeface="+mn-lt"/>
        <a:ea typeface="+mn-ea"/>
        <a:cs typeface="+mn-cs"/>
      </a:defRPr>
    </a:lvl6pPr>
    <a:lvl7pPr marL="13951092" algn="l" defTabSz="4650364" rtl="0" eaLnBrk="1" latinLnBrk="0" hangingPunct="1">
      <a:defRPr sz="9154" kern="1200">
        <a:solidFill>
          <a:schemeClr val="tx1"/>
        </a:solidFill>
        <a:latin typeface="+mn-lt"/>
        <a:ea typeface="+mn-ea"/>
        <a:cs typeface="+mn-cs"/>
      </a:defRPr>
    </a:lvl7pPr>
    <a:lvl8pPr marL="16276274" algn="l" defTabSz="4650364" rtl="0" eaLnBrk="1" latinLnBrk="0" hangingPunct="1">
      <a:defRPr sz="9154" kern="1200">
        <a:solidFill>
          <a:schemeClr val="tx1"/>
        </a:solidFill>
        <a:latin typeface="+mn-lt"/>
        <a:ea typeface="+mn-ea"/>
        <a:cs typeface="+mn-cs"/>
      </a:defRPr>
    </a:lvl8pPr>
    <a:lvl9pPr marL="18601456" algn="l" defTabSz="4650364" rtl="0" eaLnBrk="1" latinLnBrk="0" hangingPunct="1">
      <a:defRPr sz="915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72" autoAdjust="0"/>
    <p:restoredTop sz="94769" autoAdjust="0"/>
  </p:normalViewPr>
  <p:slideViewPr>
    <p:cSldViewPr snapToGrid="0">
      <p:cViewPr>
        <p:scale>
          <a:sx n="30" d="100"/>
          <a:sy n="30" d="100"/>
        </p:scale>
        <p:origin x="756" y="-78"/>
      </p:cViewPr>
      <p:guideLst>
        <p:guide orient="horz" pos="9504"/>
        <p:guide pos="1612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938397"/>
            <a:ext cx="38404800" cy="1050544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6400800" y="15848967"/>
            <a:ext cx="38404800" cy="7285353"/>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1A2133-6C8E-4C14-ABE2-B9D49C58808F}"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103401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A2133-6C8E-4C14-ABE2-B9D49C58808F}"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280227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606550"/>
            <a:ext cx="11041380" cy="2557208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0" y="1606550"/>
            <a:ext cx="32484060" cy="25572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A2133-6C8E-4C14-ABE2-B9D49C58808F}"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101913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A2133-6C8E-4C14-ABE2-B9D49C58808F}"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411359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522849"/>
            <a:ext cx="44165520" cy="12552043"/>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3493770" y="20193639"/>
            <a:ext cx="44165520" cy="6600823"/>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A2133-6C8E-4C14-ABE2-B9D49C58808F}"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274226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8032750"/>
            <a:ext cx="21762720" cy="1914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8032750"/>
            <a:ext cx="21762720" cy="1914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1A2133-6C8E-4C14-ABE2-B9D49C58808F}"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216632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606552"/>
            <a:ext cx="44165520" cy="58324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2" y="7397117"/>
            <a:ext cx="21662705" cy="3625213"/>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3527112" y="11022330"/>
            <a:ext cx="21662705" cy="1621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0" y="7397117"/>
            <a:ext cx="21769390" cy="3625213"/>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25923240" y="11022330"/>
            <a:ext cx="21769390" cy="1621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1A2133-6C8E-4C14-ABE2-B9D49C58808F}" type="datetimeFigureOut">
              <a:rPr lang="en-US" smtClean="0"/>
              <a:pPr/>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381175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1A2133-6C8E-4C14-ABE2-B9D49C58808F}" type="datetimeFigureOut">
              <a:rPr lang="en-US" smtClean="0"/>
              <a:pPr/>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328542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A2133-6C8E-4C14-ABE2-B9D49C58808F}" type="datetimeFigureOut">
              <a:rPr lang="en-US" smtClean="0"/>
              <a:pPr/>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378038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011680"/>
            <a:ext cx="16515395" cy="704088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21769390" y="4344672"/>
            <a:ext cx="25923240" cy="2144395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2" y="9052560"/>
            <a:ext cx="16515395" cy="16770987"/>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A2133-6C8E-4C14-ABE2-B9D49C58808F}"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329909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011680"/>
            <a:ext cx="16515395" cy="704088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4344672"/>
            <a:ext cx="25923240" cy="2144395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Click icon to add picture</a:t>
            </a:r>
            <a:endParaRPr lang="en-US" dirty="0"/>
          </a:p>
        </p:txBody>
      </p:sp>
      <p:sp>
        <p:nvSpPr>
          <p:cNvPr id="4" name="Text Placeholder 3"/>
          <p:cNvSpPr>
            <a:spLocks noGrp="1"/>
          </p:cNvSpPr>
          <p:nvPr>
            <p:ph type="body" sz="half" idx="2"/>
          </p:nvPr>
        </p:nvSpPr>
        <p:spPr>
          <a:xfrm>
            <a:off x="3527112" y="9052560"/>
            <a:ext cx="16515395" cy="16770987"/>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A2133-6C8E-4C14-ABE2-B9D49C58808F}"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35324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606552"/>
            <a:ext cx="44165520" cy="58324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8032750"/>
            <a:ext cx="44165520" cy="19145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27967942"/>
            <a:ext cx="11521440" cy="1606550"/>
          </a:xfrm>
          <a:prstGeom prst="rect">
            <a:avLst/>
          </a:prstGeom>
        </p:spPr>
        <p:txBody>
          <a:bodyPr vert="horz" lIns="91440" tIns="45720" rIns="91440" bIns="45720" rtlCol="0" anchor="ctr"/>
          <a:lstStyle>
            <a:lvl1pPr algn="l">
              <a:defRPr sz="5040">
                <a:solidFill>
                  <a:schemeClr val="tx1">
                    <a:tint val="75000"/>
                  </a:schemeClr>
                </a:solidFill>
              </a:defRPr>
            </a:lvl1pPr>
          </a:lstStyle>
          <a:p>
            <a:fld id="{FA1A2133-6C8E-4C14-ABE2-B9D49C58808F}" type="datetimeFigureOut">
              <a:rPr lang="en-US" smtClean="0"/>
              <a:pPr/>
              <a:t>9/13/2019</a:t>
            </a:fld>
            <a:endParaRPr lang="en-US"/>
          </a:p>
        </p:txBody>
      </p:sp>
      <p:sp>
        <p:nvSpPr>
          <p:cNvPr id="5" name="Footer Placeholder 4"/>
          <p:cNvSpPr>
            <a:spLocks noGrp="1"/>
          </p:cNvSpPr>
          <p:nvPr>
            <p:ph type="ftr" sz="quarter" idx="3"/>
          </p:nvPr>
        </p:nvSpPr>
        <p:spPr>
          <a:xfrm>
            <a:off x="16962120" y="27967942"/>
            <a:ext cx="17282160" cy="160655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7967942"/>
            <a:ext cx="11521440" cy="1606550"/>
          </a:xfrm>
          <a:prstGeom prst="rect">
            <a:avLst/>
          </a:prstGeom>
        </p:spPr>
        <p:txBody>
          <a:bodyPr vert="horz" lIns="91440" tIns="45720" rIns="91440" bIns="45720" rtlCol="0" anchor="ctr"/>
          <a:lstStyle>
            <a:lvl1pPr algn="r">
              <a:defRPr sz="5040">
                <a:solidFill>
                  <a:schemeClr val="tx1">
                    <a:tint val="75000"/>
                  </a:schemeClr>
                </a:solidFill>
              </a:defRPr>
            </a:lvl1pPr>
          </a:lstStyle>
          <a:p>
            <a:fld id="{EBD41A7F-9422-4C27-89E5-72A8933E859A}" type="slidenum">
              <a:rPr lang="en-US" smtClean="0"/>
              <a:pPr/>
              <a:t>‹#›</a:t>
            </a:fld>
            <a:endParaRPr lang="en-US"/>
          </a:p>
        </p:txBody>
      </p:sp>
    </p:spTree>
    <p:extLst>
      <p:ext uri="{BB962C8B-B14F-4D97-AF65-F5344CB8AC3E}">
        <p14:creationId xmlns="" xmlns:p14="http://schemas.microsoft.com/office/powerpoint/2010/main" val="4264695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5900" y="431800"/>
            <a:ext cx="45694600" cy="1752600"/>
          </a:xfrm>
        </p:spPr>
        <p:txBody>
          <a:bodyPr>
            <a:noAutofit/>
          </a:bodyPr>
          <a:lstStyle/>
          <a:p>
            <a:r>
              <a:rPr lang="en-US" sz="9600" b="1" dirty="0">
                <a:latin typeface="Arial" panose="020B0604020202020204" pitchFamily="34" charset="0"/>
                <a:cs typeface="Arial" panose="020B0604020202020204" pitchFamily="34" charset="0"/>
              </a:rPr>
              <a:t>When Life got Hard: An Environmental Driver for Metazoan Biomineralization </a:t>
            </a:r>
          </a:p>
        </p:txBody>
      </p:sp>
      <p:sp>
        <p:nvSpPr>
          <p:cNvPr id="3" name="Subtitle 2"/>
          <p:cNvSpPr>
            <a:spLocks noGrp="1"/>
          </p:cNvSpPr>
          <p:nvPr>
            <p:ph type="subTitle" idx="1"/>
          </p:nvPr>
        </p:nvSpPr>
        <p:spPr>
          <a:xfrm>
            <a:off x="20162611" y="2618170"/>
            <a:ext cx="27482800" cy="2914553"/>
          </a:xfrm>
        </p:spPr>
        <p:txBody>
          <a:bodyPr>
            <a:noAutofit/>
          </a:bodyPr>
          <a:lstStyle/>
          <a:p>
            <a:r>
              <a:rPr lang="en-US" sz="4000" dirty="0" smtClean="0">
                <a:latin typeface="Arial" panose="020B0604020202020204" pitchFamily="34" charset="0"/>
                <a:cs typeface="Arial" panose="020B0604020202020204" pitchFamily="34" charset="0"/>
              </a:rPr>
              <a:t>Alan J. Kaufman, University of Maryland, Geology Department</a:t>
            </a:r>
          </a:p>
          <a:p>
            <a:r>
              <a:rPr lang="en-US" sz="4000" dirty="0" smtClean="0">
                <a:latin typeface="Arial" panose="020B0604020202020204" pitchFamily="34" charset="0"/>
                <a:cs typeface="Arial" panose="020B0604020202020204" pitchFamily="34" charset="0"/>
              </a:rPr>
              <a:t>Les </a:t>
            </a:r>
            <a:r>
              <a:rPr lang="en-US" sz="4000" dirty="0" err="1" smtClean="0">
                <a:latin typeface="Arial" panose="020B0604020202020204" pitchFamily="34" charset="0"/>
                <a:cs typeface="Arial" panose="020B0604020202020204" pitchFamily="34" charset="0"/>
              </a:rPr>
              <a:t>Kriesfeld</a:t>
            </a:r>
            <a:r>
              <a:rPr lang="en-US" sz="4000" dirty="0" smtClean="0">
                <a:latin typeface="Arial" panose="020B0604020202020204" pitchFamily="34" charset="0"/>
                <a:cs typeface="Arial" panose="020B0604020202020204" pitchFamily="34" charset="0"/>
              </a:rPr>
              <a:t> and Patricia Vickers-Rich, Monash University, Department of Earth, Atmosphere, and Environment</a:t>
            </a:r>
          </a:p>
          <a:p>
            <a:r>
              <a:rPr lang="en-US" sz="4000" dirty="0" smtClean="0">
                <a:latin typeface="Arial" panose="020B0604020202020204" pitchFamily="34" charset="0"/>
                <a:cs typeface="Arial" panose="020B0604020202020204" pitchFamily="34" charset="0"/>
              </a:rPr>
              <a:t>Guy Narbonne, Queen’s University, Department of Geological Sciences and Geological Engineering</a:t>
            </a: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789931" y="28393974"/>
            <a:ext cx="6102953" cy="1501052"/>
          </a:xfrm>
          <a:prstGeom prst="rect">
            <a:avLst/>
          </a:prstGeom>
          <a:noFill/>
        </p:spPr>
        <p:txBody>
          <a:bodyPr wrap="none" rtlCol="0">
            <a:spAutoFit/>
          </a:bodyPr>
          <a:lstStyle/>
          <a:p>
            <a:r>
              <a:rPr lang="en-US" b="1" dirty="0"/>
              <a:t>PP41D-1869</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16001" y="20217714"/>
            <a:ext cx="6273900" cy="4809017"/>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57773" y="9298759"/>
            <a:ext cx="4913084" cy="4060999"/>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289900" y="2650069"/>
            <a:ext cx="7240774" cy="5527092"/>
          </a:xfrm>
          <a:prstGeom prst="rect">
            <a:avLst/>
          </a:prstGeom>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6324571" y="22141419"/>
            <a:ext cx="5449580" cy="7003081"/>
          </a:xfrm>
          <a:prstGeom prst="rect">
            <a:avLst/>
          </a:prstGeom>
        </p:spPr>
      </p:pic>
      <p:pic>
        <p:nvPicPr>
          <p:cNvPr id="11" name="Pictur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4801646" y="23969444"/>
            <a:ext cx="5170829" cy="5256218"/>
          </a:xfrm>
          <a:prstGeom prst="rect">
            <a:avLst/>
          </a:prstGeom>
        </p:spPr>
      </p:pic>
      <p:pic>
        <p:nvPicPr>
          <p:cNvPr id="21" name="Picture 2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496801" y="23229332"/>
            <a:ext cx="6436486" cy="4827123"/>
          </a:xfrm>
          <a:prstGeom prst="rect">
            <a:avLst/>
          </a:prstGeom>
        </p:spPr>
      </p:pic>
      <p:sp>
        <p:nvSpPr>
          <p:cNvPr id="22" name="TextBox 21"/>
          <p:cNvSpPr txBox="1"/>
          <p:nvPr/>
        </p:nvSpPr>
        <p:spPr>
          <a:xfrm>
            <a:off x="46194754" y="18384174"/>
            <a:ext cx="2255746"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Cui et al., 2016</a:t>
            </a:r>
            <a:endParaRPr lang="en-US" sz="24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420649" y="14298626"/>
            <a:ext cx="8252146" cy="4870246"/>
          </a:xfrm>
          <a:prstGeom prst="rect">
            <a:avLst/>
          </a:prstGeom>
        </p:spPr>
      </p:pic>
      <p:pic>
        <p:nvPicPr>
          <p:cNvPr id="23" name="Picture 2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5671376" y="18447879"/>
            <a:ext cx="4440879" cy="4575765"/>
          </a:xfrm>
          <a:prstGeom prst="rect">
            <a:avLst/>
          </a:prstGeom>
        </p:spPr>
      </p:pic>
      <p:pic>
        <p:nvPicPr>
          <p:cNvPr id="24" name="Picture 23"/>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43604273" y="13304110"/>
            <a:ext cx="4952897" cy="5058427"/>
          </a:xfrm>
          <a:prstGeom prst="rect">
            <a:avLst/>
          </a:prstGeom>
        </p:spPr>
      </p:pic>
      <p:sp>
        <p:nvSpPr>
          <p:cNvPr id="28" name="TextBox 27"/>
          <p:cNvSpPr txBox="1"/>
          <p:nvPr/>
        </p:nvSpPr>
        <p:spPr>
          <a:xfrm>
            <a:off x="7242824" y="10017699"/>
            <a:ext cx="6988835" cy="3539430"/>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The funnel-in-funnel morphology of </a:t>
            </a:r>
            <a:r>
              <a:rPr lang="en-US" sz="3200" b="1" i="1" dirty="0" smtClean="0">
                <a:latin typeface="Arial" panose="020B0604020202020204" pitchFamily="34" charset="0"/>
                <a:cs typeface="Arial" panose="020B0604020202020204" pitchFamily="34" charset="0"/>
              </a:rPr>
              <a:t>Cloudina</a:t>
            </a:r>
            <a:r>
              <a:rPr lang="en-US" sz="3200" b="1" dirty="0" smtClean="0">
                <a:latin typeface="Arial" panose="020B0604020202020204" pitchFamily="34" charset="0"/>
                <a:cs typeface="Arial" panose="020B0604020202020204" pitchFamily="34" charset="0"/>
              </a:rPr>
              <a:t> is distinctive, but it is uncertain what drove these animals to </a:t>
            </a:r>
            <a:r>
              <a:rPr lang="en-US" sz="3200" b="1" dirty="0" err="1" smtClean="0">
                <a:latin typeface="Arial" panose="020B0604020202020204" pitchFamily="34" charset="0"/>
                <a:cs typeface="Arial" panose="020B0604020202020204" pitchFamily="34" charset="0"/>
              </a:rPr>
              <a:t>biomineralize</a:t>
            </a:r>
            <a:r>
              <a:rPr lang="en-US" sz="3200" b="1" dirty="0" smtClean="0">
                <a:latin typeface="Arial" panose="020B0604020202020204" pitchFamily="34" charset="0"/>
                <a:cs typeface="Arial" panose="020B0604020202020204" pitchFamily="34" charset="0"/>
              </a:rPr>
              <a:t>.  Hypotheses include: 1) protection from predation, 2) structural support, and 3) calcium regulation.</a:t>
            </a:r>
          </a:p>
        </p:txBody>
      </p:sp>
      <p:sp>
        <p:nvSpPr>
          <p:cNvPr id="29" name="TextBox 28"/>
          <p:cNvSpPr txBox="1"/>
          <p:nvPr/>
        </p:nvSpPr>
        <p:spPr>
          <a:xfrm>
            <a:off x="1016000" y="15521640"/>
            <a:ext cx="6404649" cy="3046988"/>
          </a:xfrm>
          <a:prstGeom prst="rect">
            <a:avLst/>
          </a:prstGeom>
          <a:noFill/>
        </p:spPr>
        <p:txBody>
          <a:bodyPr wrap="square" rtlCol="0">
            <a:spAutoFit/>
          </a:bodyPr>
          <a:lstStyle/>
          <a:p>
            <a:pPr algn="ctr"/>
            <a:r>
              <a:rPr lang="en-US" sz="3200" b="1" i="1" dirty="0" smtClean="0">
                <a:latin typeface="Arial" panose="020B0604020202020204" pitchFamily="34" charset="0"/>
                <a:cs typeface="Arial" panose="020B0604020202020204" pitchFamily="34" charset="0"/>
              </a:rPr>
              <a:t>Cloudina</a:t>
            </a:r>
            <a:r>
              <a:rPr lang="en-US" sz="3200" b="1" dirty="0" smtClean="0">
                <a:latin typeface="Arial" panose="020B0604020202020204" pitchFamily="34" charset="0"/>
                <a:cs typeface="Arial" panose="020B0604020202020204" pitchFamily="34" charset="0"/>
              </a:rPr>
              <a:t> was first widely described in the Nama Group of southern Namibia by Germs in his 1968 PhD, but its FAD in the Mara Member has not been relocated in the 50 years since.</a:t>
            </a:r>
            <a:endParaRPr lang="en-US" sz="3200" b="1" dirty="0">
              <a:latin typeface="Arial" panose="020B0604020202020204" pitchFamily="34" charset="0"/>
              <a:cs typeface="Arial" panose="020B0604020202020204" pitchFamily="34" charset="0"/>
            </a:endParaRPr>
          </a:p>
        </p:txBody>
      </p:sp>
      <p:sp>
        <p:nvSpPr>
          <p:cNvPr id="32" name="TextBox 31"/>
          <p:cNvSpPr txBox="1"/>
          <p:nvPr/>
        </p:nvSpPr>
        <p:spPr>
          <a:xfrm>
            <a:off x="10309266" y="8405850"/>
            <a:ext cx="779381" cy="1501052"/>
          </a:xfrm>
          <a:prstGeom prst="rect">
            <a:avLst/>
          </a:prstGeom>
          <a:noFill/>
        </p:spPr>
        <p:txBody>
          <a:bodyPr wrap="none" rtlCol="0">
            <a:spAutoFit/>
          </a:bodyPr>
          <a:lstStyle/>
          <a:p>
            <a:r>
              <a:rPr lang="en-US" b="1" dirty="0" smtClean="0"/>
              <a:t>2</a:t>
            </a:r>
            <a:endParaRPr lang="en-US" b="1" dirty="0"/>
          </a:p>
        </p:txBody>
      </p:sp>
      <p:sp>
        <p:nvSpPr>
          <p:cNvPr id="25" name="TextBox 24"/>
          <p:cNvSpPr txBox="1"/>
          <p:nvPr/>
        </p:nvSpPr>
        <p:spPr>
          <a:xfrm>
            <a:off x="11865769" y="20311691"/>
            <a:ext cx="779381" cy="1501052"/>
          </a:xfrm>
          <a:prstGeom prst="rect">
            <a:avLst/>
          </a:prstGeom>
          <a:noFill/>
        </p:spPr>
        <p:txBody>
          <a:bodyPr wrap="none" rtlCol="0">
            <a:spAutoFit/>
          </a:bodyPr>
          <a:lstStyle/>
          <a:p>
            <a:r>
              <a:rPr lang="en-US" b="1" dirty="0" smtClean="0"/>
              <a:t>4</a:t>
            </a:r>
            <a:endParaRPr lang="en-US" b="1" dirty="0"/>
          </a:p>
        </p:txBody>
      </p:sp>
      <p:sp>
        <p:nvSpPr>
          <p:cNvPr id="26" name="TextBox 25"/>
          <p:cNvSpPr txBox="1"/>
          <p:nvPr/>
        </p:nvSpPr>
        <p:spPr>
          <a:xfrm>
            <a:off x="10058400" y="21736543"/>
            <a:ext cx="4525790" cy="649408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Recent field work in localities south of Aus has led to the discovery of an unconformity bounded sequence above the Mara and below the </a:t>
            </a:r>
            <a:r>
              <a:rPr lang="en-US" sz="3200" b="1" dirty="0" err="1" smtClean="0">
                <a:latin typeface="Arial" panose="020B0604020202020204" pitchFamily="34" charset="0"/>
                <a:cs typeface="Arial" panose="020B0604020202020204" pitchFamily="34" charset="0"/>
              </a:rPr>
              <a:t>Kliphoek</a:t>
            </a:r>
            <a:r>
              <a:rPr lang="en-US" sz="3200" b="1" dirty="0" smtClean="0">
                <a:latin typeface="Arial" panose="020B0604020202020204" pitchFamily="34" charset="0"/>
                <a:cs typeface="Arial" panose="020B0604020202020204" pitchFamily="34" charset="0"/>
              </a:rPr>
              <a:t> Sandstone that preserves </a:t>
            </a:r>
            <a:r>
              <a:rPr lang="en-US" sz="3200" b="1" i="1" dirty="0" smtClean="0">
                <a:latin typeface="Arial" panose="020B0604020202020204" pitchFamily="34" charset="0"/>
                <a:cs typeface="Arial" panose="020B0604020202020204" pitchFamily="34" charset="0"/>
              </a:rPr>
              <a:t>Cloudina</a:t>
            </a:r>
            <a:r>
              <a:rPr lang="en-US" sz="3200" b="1" dirty="0" smtClean="0">
                <a:latin typeface="Arial" panose="020B0604020202020204" pitchFamily="34" charset="0"/>
                <a:cs typeface="Arial" panose="020B0604020202020204" pitchFamily="34" charset="0"/>
              </a:rPr>
              <a:t>.  We have tentatively named this unit the </a:t>
            </a:r>
            <a:r>
              <a:rPr lang="en-US" sz="3200" b="1" dirty="0" err="1" smtClean="0">
                <a:latin typeface="Arial" panose="020B0604020202020204" pitchFamily="34" charset="0"/>
                <a:cs typeface="Arial" panose="020B0604020202020204" pitchFamily="34" charset="0"/>
              </a:rPr>
              <a:t>Arasab</a:t>
            </a:r>
            <a:r>
              <a:rPr lang="en-US" sz="3200" b="1" dirty="0" smtClean="0">
                <a:latin typeface="Arial" panose="020B0604020202020204" pitchFamily="34" charset="0"/>
                <a:cs typeface="Arial" panose="020B0604020202020204" pitchFamily="34" charset="0"/>
              </a:rPr>
              <a:t> Member.</a:t>
            </a:r>
            <a:endParaRPr lang="en-US" sz="3200" b="1" dirty="0">
              <a:latin typeface="Arial" panose="020B0604020202020204" pitchFamily="34" charset="0"/>
              <a:cs typeface="Arial" panose="020B0604020202020204" pitchFamily="34" charset="0"/>
            </a:endParaRPr>
          </a:p>
        </p:txBody>
      </p:sp>
      <p:sp>
        <p:nvSpPr>
          <p:cNvPr id="27" name="TextBox 26"/>
          <p:cNvSpPr txBox="1"/>
          <p:nvPr/>
        </p:nvSpPr>
        <p:spPr>
          <a:xfrm>
            <a:off x="4161444" y="14172988"/>
            <a:ext cx="779381" cy="1501052"/>
          </a:xfrm>
          <a:prstGeom prst="rect">
            <a:avLst/>
          </a:prstGeom>
          <a:noFill/>
        </p:spPr>
        <p:txBody>
          <a:bodyPr wrap="none" rtlCol="0">
            <a:spAutoFit/>
          </a:bodyPr>
          <a:lstStyle/>
          <a:p>
            <a:r>
              <a:rPr lang="en-US" b="1" dirty="0" smtClean="0"/>
              <a:t>3</a:t>
            </a:r>
            <a:endParaRPr lang="en-US" b="1" dirty="0"/>
          </a:p>
        </p:txBody>
      </p:sp>
      <p:sp>
        <p:nvSpPr>
          <p:cNvPr id="33" name="TextBox 32"/>
          <p:cNvSpPr txBox="1"/>
          <p:nvPr/>
        </p:nvSpPr>
        <p:spPr>
          <a:xfrm>
            <a:off x="19441128" y="13060603"/>
            <a:ext cx="779381" cy="1501052"/>
          </a:xfrm>
          <a:prstGeom prst="rect">
            <a:avLst/>
          </a:prstGeom>
          <a:noFill/>
        </p:spPr>
        <p:txBody>
          <a:bodyPr wrap="none" rtlCol="0">
            <a:spAutoFit/>
          </a:bodyPr>
          <a:lstStyle/>
          <a:p>
            <a:r>
              <a:rPr lang="en-US" b="1" dirty="0" smtClean="0"/>
              <a:t>5</a:t>
            </a:r>
            <a:endParaRPr lang="en-US" b="1" dirty="0"/>
          </a:p>
        </p:txBody>
      </p:sp>
      <p:sp>
        <p:nvSpPr>
          <p:cNvPr id="34" name="TextBox 33"/>
          <p:cNvSpPr txBox="1"/>
          <p:nvPr/>
        </p:nvSpPr>
        <p:spPr>
          <a:xfrm>
            <a:off x="16726696" y="14579047"/>
            <a:ext cx="6336504" cy="6494085"/>
          </a:xfrm>
          <a:prstGeom prst="rect">
            <a:avLst/>
          </a:prstGeom>
          <a:noFill/>
        </p:spPr>
        <p:txBody>
          <a:bodyPr wrap="square" rtlCol="0">
            <a:spAutoFit/>
          </a:bodyPr>
          <a:lstStyle/>
          <a:p>
            <a:pPr algn="ctr"/>
            <a:r>
              <a:rPr lang="en-US" sz="3200" b="1" i="1" dirty="0" smtClean="0">
                <a:latin typeface="Arial" panose="020B0604020202020204" pitchFamily="34" charset="0"/>
                <a:cs typeface="Arial" panose="020B0604020202020204" pitchFamily="34" charset="0"/>
              </a:rPr>
              <a:t>Cloudina</a:t>
            </a:r>
            <a:r>
              <a:rPr lang="en-US" sz="3200" b="1" dirty="0" smtClean="0">
                <a:latin typeface="Arial" panose="020B0604020202020204" pitchFamily="34" charset="0"/>
                <a:cs typeface="Arial" panose="020B0604020202020204" pitchFamily="34" charset="0"/>
              </a:rPr>
              <a:t> is preserved in the </a:t>
            </a:r>
            <a:r>
              <a:rPr lang="en-US" sz="3200" b="1" dirty="0" err="1" smtClean="0">
                <a:latin typeface="Arial" panose="020B0604020202020204" pitchFamily="34" charset="0"/>
                <a:cs typeface="Arial" panose="020B0604020202020204" pitchFamily="34" charset="0"/>
              </a:rPr>
              <a:t>Arasab</a:t>
            </a:r>
            <a:r>
              <a:rPr lang="en-US" sz="3200" b="1" dirty="0" smtClean="0">
                <a:latin typeface="Arial" panose="020B0604020202020204" pitchFamily="34" charset="0"/>
                <a:cs typeface="Arial" panose="020B0604020202020204" pitchFamily="34" charset="0"/>
              </a:rPr>
              <a:t> Member at the top of microbialites mounds as long serpentine strings of the funnel-in-funnel fossils (and also intimately </a:t>
            </a:r>
            <a:r>
              <a:rPr lang="en-US" sz="3200" b="1" dirty="0" err="1" smtClean="0">
                <a:latin typeface="Arial" panose="020B0604020202020204" pitchFamily="34" charset="0"/>
                <a:cs typeface="Arial" panose="020B0604020202020204" pitchFamily="34" charset="0"/>
              </a:rPr>
              <a:t>intergrown</a:t>
            </a:r>
            <a:r>
              <a:rPr lang="en-US" sz="3200" b="1" dirty="0" smtClean="0">
                <a:latin typeface="Arial" panose="020B0604020202020204" pitchFamily="34" charset="0"/>
                <a:cs typeface="Arial" panose="020B0604020202020204" pitchFamily="34" charset="0"/>
              </a:rPr>
              <a:t> with microbialites in micro-reefs).  These relationships suggest that the organism grew recumbently along the mat surface and did not require structural support for orientation in currents.</a:t>
            </a:r>
            <a:endParaRPr lang="en-US" sz="3200" b="1" dirty="0">
              <a:latin typeface="Arial" panose="020B0604020202020204" pitchFamily="34" charset="0"/>
              <a:cs typeface="Arial" panose="020B0604020202020204" pitchFamily="34" charset="0"/>
            </a:endParaRPr>
          </a:p>
        </p:txBody>
      </p:sp>
      <p:sp>
        <p:nvSpPr>
          <p:cNvPr id="35" name="TextBox 34"/>
          <p:cNvSpPr txBox="1"/>
          <p:nvPr/>
        </p:nvSpPr>
        <p:spPr>
          <a:xfrm>
            <a:off x="10501383" y="7880741"/>
            <a:ext cx="3875017"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Xiao and </a:t>
            </a:r>
            <a:r>
              <a:rPr lang="en-US" sz="2400" b="1" dirty="0" err="1" smtClean="0">
                <a:latin typeface="Arial" panose="020B0604020202020204" pitchFamily="34" charset="0"/>
                <a:cs typeface="Arial" panose="020B0604020202020204" pitchFamily="34" charset="0"/>
              </a:rPr>
              <a:t>Laflamme</a:t>
            </a:r>
            <a:r>
              <a:rPr lang="en-US" sz="2400" b="1" dirty="0" smtClean="0">
                <a:latin typeface="Arial" panose="020B0604020202020204" pitchFamily="34" charset="0"/>
                <a:cs typeface="Arial" panose="020B0604020202020204" pitchFamily="34" charset="0"/>
              </a:rPr>
              <a:t>, 2009</a:t>
            </a:r>
            <a:endParaRPr lang="en-US" sz="2400" b="1" dirty="0">
              <a:latin typeface="Arial" panose="020B0604020202020204" pitchFamily="34" charset="0"/>
              <a:cs typeface="Arial" panose="020B0604020202020204" pitchFamily="34" charset="0"/>
            </a:endParaRPr>
          </a:p>
        </p:txBody>
      </p:sp>
      <p:sp>
        <p:nvSpPr>
          <p:cNvPr id="8" name="Rectangle 7"/>
          <p:cNvSpPr/>
          <p:nvPr/>
        </p:nvSpPr>
        <p:spPr>
          <a:xfrm>
            <a:off x="15672795" y="5975776"/>
            <a:ext cx="33807400" cy="6454547"/>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TextBox 35"/>
          <p:cNvSpPr txBox="1"/>
          <p:nvPr/>
        </p:nvSpPr>
        <p:spPr>
          <a:xfrm rot="10800000" flipV="1">
            <a:off x="16324570" y="6382608"/>
            <a:ext cx="32232600" cy="5693866"/>
          </a:xfrm>
          <a:prstGeom prst="rect">
            <a:avLst/>
          </a:prstGeom>
          <a:noFill/>
        </p:spPr>
        <p:txBody>
          <a:bodyPr wrap="square" rtlCol="0">
            <a:spAutoFit/>
          </a:bodyPr>
          <a:lstStyle/>
          <a:p>
            <a:pPr algn="just"/>
            <a:r>
              <a:rPr lang="en-US" sz="2800" b="1" dirty="0" smtClean="0">
                <a:latin typeface="Arial" panose="020B0604020202020204" pitchFamily="34" charset="0"/>
                <a:cs typeface="Arial" panose="020B0604020202020204" pitchFamily="34" charset="0"/>
              </a:rPr>
              <a:t>Given the template-directed mineralization of their funnel-in-funnel carbonate shells, </a:t>
            </a:r>
            <a:r>
              <a:rPr lang="en-US" sz="2800" b="1" i="1" dirty="0" smtClean="0">
                <a:latin typeface="Arial" panose="020B0604020202020204" pitchFamily="34" charset="0"/>
                <a:cs typeface="Arial" panose="020B0604020202020204" pitchFamily="34" charset="0"/>
              </a:rPr>
              <a:t>Cloudina</a:t>
            </a:r>
            <a:r>
              <a:rPr lang="en-US" sz="2800" b="1" dirty="0" smtClean="0">
                <a:latin typeface="Arial" panose="020B0604020202020204" pitchFamily="34" charset="0"/>
                <a:cs typeface="Arial" panose="020B0604020202020204" pitchFamily="34" charset="0"/>
              </a:rPr>
              <a:t> is considered the earliest complex multicellular metazoan. The tubular Ediacaran fossil has a global distribution, but is best known from the Nama Group in southern Namibia. We have recently re-discovered the fossil in a newly-recognized unconformity-bounded sequence above the Mara Member of the lower Nama Group in three locations south of Aus. </a:t>
            </a:r>
            <a:r>
              <a:rPr lang="en-US" sz="2800" b="1" i="1" dirty="0" smtClean="0">
                <a:latin typeface="Arial" panose="020B0604020202020204" pitchFamily="34" charset="0"/>
                <a:cs typeface="Arial" panose="020B0604020202020204" pitchFamily="34" charset="0"/>
              </a:rPr>
              <a:t>Cloudina</a:t>
            </a:r>
            <a:r>
              <a:rPr lang="en-US" sz="2800" b="1" dirty="0" smtClean="0">
                <a:latin typeface="Arial" panose="020B0604020202020204" pitchFamily="34" charset="0"/>
                <a:cs typeface="Arial" panose="020B0604020202020204" pitchFamily="34" charset="0"/>
              </a:rPr>
              <a:t> here occurs as individual cones floating in a </a:t>
            </a:r>
            <a:r>
              <a:rPr lang="en-US" sz="2800" b="1" dirty="0" err="1" smtClean="0">
                <a:latin typeface="Arial" panose="020B0604020202020204" pitchFamily="34" charset="0"/>
                <a:cs typeface="Arial" panose="020B0604020202020204" pitchFamily="34" charset="0"/>
              </a:rPr>
              <a:t>micritic</a:t>
            </a:r>
            <a:r>
              <a:rPr lang="en-US" sz="2800" b="1" dirty="0" smtClean="0">
                <a:latin typeface="Arial" panose="020B0604020202020204" pitchFamily="34" charset="0"/>
                <a:cs typeface="Arial" panose="020B0604020202020204" pitchFamily="34" charset="0"/>
              </a:rPr>
              <a:t> matrix, as strings of stacked cones on bedding surfaces, and as lithified micro-reefs in intimate association with microbial mats. The occurrence of </a:t>
            </a:r>
            <a:r>
              <a:rPr lang="en-US" sz="2800" b="1" i="1" dirty="0" smtClean="0">
                <a:latin typeface="Arial" panose="020B0604020202020204" pitchFamily="34" charset="0"/>
                <a:cs typeface="Arial" panose="020B0604020202020204" pitchFamily="34" charset="0"/>
              </a:rPr>
              <a:t>Cloudina</a:t>
            </a:r>
            <a:r>
              <a:rPr lang="en-US" sz="2800" b="1" dirty="0" smtClean="0">
                <a:latin typeface="Arial" panose="020B0604020202020204" pitchFamily="34" charset="0"/>
                <a:cs typeface="Arial" panose="020B0604020202020204" pitchFamily="34" charset="0"/>
              </a:rPr>
              <a:t> immediately above the Mara Member is critical insofar as this unit preserves evidence for the greatest negative carbon isotope anomaly in Earth history – the Shuram Excursion – when Ediacaran oceans were broadly ventilated and oxic conditions likely prevailed in shallow marine environments by the end of the biogeochemical perturbation. Given the global distribution of the Shuram Excursion, its stratigraphically cohesive pattern of carbon isotope change, and its preservation in a wide range of environments, the carbon isotope excursion may be understood in terms of the pulsed addition of </a:t>
            </a:r>
            <a:r>
              <a:rPr lang="en-US" sz="2800" b="1" baseline="30000" dirty="0" smtClean="0">
                <a:latin typeface="Arial" panose="020B0604020202020204" pitchFamily="34" charset="0"/>
                <a:cs typeface="Arial" panose="020B0604020202020204" pitchFamily="34" charset="0"/>
              </a:rPr>
              <a:t>12</a:t>
            </a:r>
            <a:r>
              <a:rPr lang="en-US" sz="2800" b="1" dirty="0" smtClean="0">
                <a:latin typeface="Arial" panose="020B0604020202020204" pitchFamily="34" charset="0"/>
                <a:cs typeface="Arial" panose="020B0604020202020204" pitchFamily="34" charset="0"/>
              </a:rPr>
              <a:t>C-rich alkalinity to the oceans. The driver of the biogeochemical anomaly and the onset of biomineralization is envisioned as tectonic in nature, and related to widespread Pan-African orogeny as East and West </a:t>
            </a:r>
            <a:r>
              <a:rPr lang="en-US" sz="2800" b="1" dirty="0" err="1" smtClean="0">
                <a:latin typeface="Arial" panose="020B0604020202020204" pitchFamily="34" charset="0"/>
                <a:cs typeface="Arial" panose="020B0604020202020204" pitchFamily="34" charset="0"/>
              </a:rPr>
              <a:t>Gondwana</a:t>
            </a:r>
            <a:r>
              <a:rPr lang="en-US" sz="2800" b="1" dirty="0" smtClean="0">
                <a:latin typeface="Arial" panose="020B0604020202020204" pitchFamily="34" charset="0"/>
                <a:cs typeface="Arial" panose="020B0604020202020204" pitchFamily="34" charset="0"/>
              </a:rPr>
              <a:t> were sutured. Erosion of uplifted Ediacaran terrains delivered thick piles of sediments to the oceans, as well as bio-limiting nutrients, especially N, P, and Fe, sulfate, and carbonate alkalinity produced through silicate weathering. The </a:t>
            </a:r>
            <a:r>
              <a:rPr lang="en-US" sz="2800" b="1" baseline="30000" dirty="0" smtClean="0">
                <a:latin typeface="Arial" panose="020B0604020202020204" pitchFamily="34" charset="0"/>
                <a:cs typeface="Arial" panose="020B0604020202020204" pitchFamily="34" charset="0"/>
              </a:rPr>
              <a:t>12</a:t>
            </a:r>
            <a:r>
              <a:rPr lang="en-US" sz="2800" b="1" dirty="0" smtClean="0">
                <a:latin typeface="Arial" panose="020B0604020202020204" pitchFamily="34" charset="0"/>
                <a:cs typeface="Arial" panose="020B0604020202020204" pitchFamily="34" charset="0"/>
              </a:rPr>
              <a:t>C-rich alkalinity may alternatively have built up in anoxic seawater through microbial sulfate reduction promoted by the weathering flux of sulfate to the oceans and a vast reservoir of dissolved organic carbon. Our regional chemostratigraphic analysis documents the final recovery from the Shuram Excursion within the newly-described sequence suggesting that shallow seawater had become oxidizing in this interval. The sudden appearance of biomineralized metazoans thus appears to reflect a rapid change in the redox state and the concentration of alkalinity in the immediate post-Shuram ocean.</a:t>
            </a:r>
            <a:endParaRPr lang="en-US" sz="2800" b="1" dirty="0">
              <a:latin typeface="Arial" panose="020B0604020202020204" pitchFamily="34" charset="0"/>
              <a:cs typeface="Arial" panose="020B0604020202020204" pitchFamily="34" charset="0"/>
            </a:endParaRPr>
          </a:p>
        </p:txBody>
      </p:sp>
      <p:sp>
        <p:nvSpPr>
          <p:cNvPr id="37" name="TextBox 36"/>
          <p:cNvSpPr txBox="1"/>
          <p:nvPr/>
        </p:nvSpPr>
        <p:spPr>
          <a:xfrm>
            <a:off x="12645150" y="18906768"/>
            <a:ext cx="259160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Wood et al., 2015</a:t>
            </a:r>
            <a:endParaRPr lang="en-US" sz="2400" dirty="0">
              <a:latin typeface="Arial" panose="020B0604020202020204" pitchFamily="34" charset="0"/>
              <a:cs typeface="Arial" panose="020B0604020202020204" pitchFamily="34" charset="0"/>
            </a:endParaRPr>
          </a:p>
        </p:txBody>
      </p:sp>
      <p:sp>
        <p:nvSpPr>
          <p:cNvPr id="38" name="TextBox 37"/>
          <p:cNvSpPr txBox="1"/>
          <p:nvPr/>
        </p:nvSpPr>
        <p:spPr>
          <a:xfrm>
            <a:off x="16324570" y="28761052"/>
            <a:ext cx="259160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Wood et al., 2015</a:t>
            </a:r>
            <a:endParaRPr lang="en-US" sz="2400" dirty="0">
              <a:latin typeface="Arial" panose="020B0604020202020204" pitchFamily="34" charset="0"/>
              <a:cs typeface="Arial" panose="020B0604020202020204" pitchFamily="34" charset="0"/>
            </a:endParaRPr>
          </a:p>
        </p:txBody>
      </p:sp>
      <p:graphicFrame>
        <p:nvGraphicFramePr>
          <p:cNvPr id="15" name="Object 14"/>
          <p:cNvGraphicFramePr>
            <a:graphicFrameLocks noChangeAspect="1"/>
          </p:cNvGraphicFramePr>
          <p:nvPr>
            <p:extLst>
              <p:ext uri="{D42A27DB-BD31-4B8C-83A1-F6EECF244321}">
                <p14:modId xmlns="" xmlns:p14="http://schemas.microsoft.com/office/powerpoint/2010/main" val="2032440902"/>
              </p:ext>
            </p:extLst>
          </p:nvPr>
        </p:nvGraphicFramePr>
        <p:xfrm>
          <a:off x="21876219" y="22807707"/>
          <a:ext cx="3717556" cy="6537105"/>
        </p:xfrm>
        <a:graphic>
          <a:graphicData uri="http://schemas.openxmlformats.org/presentationml/2006/ole">
            <p:oleObj spid="_x0000_s1035" r:id="rId12" imgW="4889002" imgH="8598425" progId="">
              <p:embed/>
            </p:oleObj>
          </a:graphicData>
        </a:graphic>
      </p:graphicFrame>
      <p:sp>
        <p:nvSpPr>
          <p:cNvPr id="16" name="TextBox 15"/>
          <p:cNvSpPr txBox="1"/>
          <p:nvPr/>
        </p:nvSpPr>
        <p:spPr>
          <a:xfrm>
            <a:off x="23236692" y="22706112"/>
            <a:ext cx="1726755"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Theodora</a:t>
            </a:r>
            <a:endParaRPr lang="en-US" sz="2800" dirty="0">
              <a:latin typeface="Arial" panose="020B0604020202020204" pitchFamily="34" charset="0"/>
              <a:cs typeface="Arial" panose="020B0604020202020204" pitchFamily="34" charset="0"/>
            </a:endParaRPr>
          </a:p>
        </p:txBody>
      </p:sp>
      <p:sp>
        <p:nvSpPr>
          <p:cNvPr id="39" name="TextBox 38"/>
          <p:cNvSpPr txBox="1"/>
          <p:nvPr/>
        </p:nvSpPr>
        <p:spPr>
          <a:xfrm>
            <a:off x="25769510" y="24983585"/>
            <a:ext cx="6336504" cy="4031873"/>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Carbon isotope studies of lower Nama Group strata indicate that </a:t>
            </a:r>
            <a:r>
              <a:rPr lang="en-US" sz="3200" b="1" i="1" dirty="0" smtClean="0">
                <a:latin typeface="Arial" panose="020B0604020202020204" pitchFamily="34" charset="0"/>
                <a:cs typeface="Arial" panose="020B0604020202020204" pitchFamily="34" charset="0"/>
              </a:rPr>
              <a:t>Cloudina</a:t>
            </a:r>
            <a:r>
              <a:rPr lang="en-US" sz="3200" b="1" dirty="0" smtClean="0">
                <a:latin typeface="Arial" panose="020B0604020202020204" pitchFamily="34" charset="0"/>
                <a:cs typeface="Arial" panose="020B0604020202020204" pitchFamily="34" charset="0"/>
              </a:rPr>
              <a:t> in the </a:t>
            </a:r>
            <a:r>
              <a:rPr lang="en-US" sz="3200" b="1" dirty="0" err="1" smtClean="0">
                <a:latin typeface="Arial" panose="020B0604020202020204" pitchFamily="34" charset="0"/>
                <a:cs typeface="Arial" panose="020B0604020202020204" pitchFamily="34" charset="0"/>
              </a:rPr>
              <a:t>Arasab</a:t>
            </a:r>
            <a:r>
              <a:rPr lang="en-US" sz="3200" b="1" dirty="0" smtClean="0">
                <a:latin typeface="Arial" panose="020B0604020202020204" pitchFamily="34" charset="0"/>
                <a:cs typeface="Arial" panose="020B0604020202020204" pitchFamily="34" charset="0"/>
              </a:rPr>
              <a:t> Member appears at the termination of the Shuram Excursion, the greatest negative carbon cycle anomaly in Earth history.</a:t>
            </a:r>
            <a:endParaRPr lang="en-US" sz="3200" b="1" dirty="0">
              <a:latin typeface="Arial" panose="020B0604020202020204" pitchFamily="34" charset="0"/>
              <a:cs typeface="Arial" panose="020B0604020202020204" pitchFamily="34" charset="0"/>
            </a:endParaRPr>
          </a:p>
        </p:txBody>
      </p:sp>
      <p:sp>
        <p:nvSpPr>
          <p:cNvPr id="40" name="TextBox 39"/>
          <p:cNvSpPr txBox="1"/>
          <p:nvPr/>
        </p:nvSpPr>
        <p:spPr>
          <a:xfrm>
            <a:off x="28408785" y="23482533"/>
            <a:ext cx="779381" cy="1501052"/>
          </a:xfrm>
          <a:prstGeom prst="rect">
            <a:avLst/>
          </a:prstGeom>
          <a:noFill/>
        </p:spPr>
        <p:txBody>
          <a:bodyPr wrap="none" rtlCol="0">
            <a:spAutoFit/>
          </a:bodyPr>
          <a:lstStyle/>
          <a:p>
            <a:r>
              <a:rPr lang="en-US" b="1" dirty="0" smtClean="0"/>
              <a:t>6</a:t>
            </a:r>
            <a:endParaRPr lang="en-US" b="1" dirty="0"/>
          </a:p>
        </p:txBody>
      </p:sp>
      <p:sp>
        <p:nvSpPr>
          <p:cNvPr id="41" name="TextBox 40"/>
          <p:cNvSpPr txBox="1"/>
          <p:nvPr/>
        </p:nvSpPr>
        <p:spPr>
          <a:xfrm>
            <a:off x="1067290" y="3713618"/>
            <a:ext cx="5825594" cy="452431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The Ediacaran sub-commission is currently subdividing the period into stages.  A critical biological event that could be used to define a critical boundary is the first appearance of biomineralized carbonate shells of </a:t>
            </a:r>
            <a:r>
              <a:rPr lang="en-US" sz="3200" b="1" i="1" dirty="0" smtClean="0">
                <a:latin typeface="Arial" panose="020B0604020202020204" pitchFamily="34" charset="0"/>
                <a:cs typeface="Arial" panose="020B0604020202020204" pitchFamily="34" charset="0"/>
              </a:rPr>
              <a:t>Cloudina</a:t>
            </a: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42" name="TextBox 41"/>
          <p:cNvSpPr txBox="1"/>
          <p:nvPr/>
        </p:nvSpPr>
        <p:spPr>
          <a:xfrm>
            <a:off x="3590396" y="2288766"/>
            <a:ext cx="779381" cy="1501052"/>
          </a:xfrm>
          <a:prstGeom prst="rect">
            <a:avLst/>
          </a:prstGeom>
          <a:noFill/>
        </p:spPr>
        <p:txBody>
          <a:bodyPr wrap="none" rtlCol="0">
            <a:spAutoFit/>
          </a:bodyPr>
          <a:lstStyle/>
          <a:p>
            <a:r>
              <a:rPr lang="en-US" b="1" dirty="0" smtClean="0"/>
              <a:t>1</a:t>
            </a:r>
            <a:endParaRPr lang="en-US" b="1" dirty="0"/>
          </a:p>
        </p:txBody>
      </p:sp>
      <p:sp>
        <p:nvSpPr>
          <p:cNvPr id="43" name="TextBox 42"/>
          <p:cNvSpPr txBox="1"/>
          <p:nvPr/>
        </p:nvSpPr>
        <p:spPr>
          <a:xfrm>
            <a:off x="37979126" y="12962861"/>
            <a:ext cx="779381" cy="1501052"/>
          </a:xfrm>
          <a:prstGeom prst="rect">
            <a:avLst/>
          </a:prstGeom>
          <a:noFill/>
        </p:spPr>
        <p:txBody>
          <a:bodyPr wrap="none" rtlCol="0">
            <a:spAutoFit/>
          </a:bodyPr>
          <a:lstStyle/>
          <a:p>
            <a:r>
              <a:rPr lang="en-US" b="1" dirty="0" smtClean="0"/>
              <a:t>7</a:t>
            </a:r>
            <a:endParaRPr lang="en-US" b="1" dirty="0"/>
          </a:p>
        </p:txBody>
      </p:sp>
      <p:sp>
        <p:nvSpPr>
          <p:cNvPr id="44" name="TextBox 43"/>
          <p:cNvSpPr txBox="1"/>
          <p:nvPr/>
        </p:nvSpPr>
        <p:spPr>
          <a:xfrm>
            <a:off x="33904011" y="14451984"/>
            <a:ext cx="9185863" cy="3539430"/>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Globally distributed, the Shuram Excursion is also characterized by profound excursions in the sulfur and strontium cycles, suggestive of the growth of the marine sulfate reservoir (and of nutrients and weathering derived alkalinity) associated with the uplift and subsequent erosion of the </a:t>
            </a:r>
            <a:r>
              <a:rPr lang="en-US" sz="3200" b="1" dirty="0" err="1" smtClean="0">
                <a:latin typeface="Arial" panose="020B0604020202020204" pitchFamily="34" charset="0"/>
                <a:cs typeface="Arial" panose="020B0604020202020204" pitchFamily="34" charset="0"/>
              </a:rPr>
              <a:t>Transgondwana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Supermountain</a:t>
            </a:r>
            <a:endParaRPr lang="en-US" sz="3200" b="1" dirty="0">
              <a:latin typeface="Arial" panose="020B0604020202020204" pitchFamily="34" charset="0"/>
              <a:cs typeface="Arial" panose="020B0604020202020204" pitchFamily="34" charset="0"/>
            </a:endParaRPr>
          </a:p>
        </p:txBody>
      </p:sp>
      <p:sp>
        <p:nvSpPr>
          <p:cNvPr id="45" name="TextBox 44"/>
          <p:cNvSpPr txBox="1"/>
          <p:nvPr/>
        </p:nvSpPr>
        <p:spPr>
          <a:xfrm>
            <a:off x="29879498" y="22020946"/>
            <a:ext cx="3778599"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Becker-Kerber et al., 2017</a:t>
            </a:r>
            <a:endParaRPr lang="en-US" sz="2400" dirty="0">
              <a:latin typeface="Arial" panose="020B0604020202020204" pitchFamily="34" charset="0"/>
              <a:cs typeface="Arial" panose="020B0604020202020204" pitchFamily="34" charset="0"/>
            </a:endParaRPr>
          </a:p>
        </p:txBody>
      </p:sp>
      <p:sp>
        <p:nvSpPr>
          <p:cNvPr id="46" name="TextBox 45"/>
          <p:cNvSpPr txBox="1"/>
          <p:nvPr/>
        </p:nvSpPr>
        <p:spPr>
          <a:xfrm>
            <a:off x="37341401" y="22944334"/>
            <a:ext cx="2683748"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Squire et al., 2006</a:t>
            </a:r>
            <a:endParaRPr lang="en-US" sz="2400" dirty="0">
              <a:latin typeface="Arial" panose="020B0604020202020204" pitchFamily="34" charset="0"/>
              <a:cs typeface="Arial" panose="020B0604020202020204" pitchFamily="34" charset="0"/>
            </a:endParaRPr>
          </a:p>
        </p:txBody>
      </p:sp>
      <p:sp>
        <p:nvSpPr>
          <p:cNvPr id="47" name="TextBox 46"/>
          <p:cNvSpPr txBox="1"/>
          <p:nvPr/>
        </p:nvSpPr>
        <p:spPr>
          <a:xfrm>
            <a:off x="40258755" y="20680218"/>
            <a:ext cx="8542250" cy="255454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The physical and chemical erosion of uplifted terrains delivered thick blankets of sediments, as well as nutrients, sulfate, and alkalinity (including Ca</a:t>
            </a:r>
            <a:r>
              <a:rPr lang="en-US" sz="3200" b="1" baseline="30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 to the middle Ediacaran oceans. </a:t>
            </a:r>
            <a:endParaRPr lang="en-US" sz="3200" b="1" dirty="0">
              <a:latin typeface="Arial" panose="020B0604020202020204" pitchFamily="34" charset="0"/>
              <a:cs typeface="Arial" panose="020B0604020202020204" pitchFamily="34" charset="0"/>
            </a:endParaRPr>
          </a:p>
        </p:txBody>
      </p:sp>
      <p:sp>
        <p:nvSpPr>
          <p:cNvPr id="48" name="TextBox 47"/>
          <p:cNvSpPr txBox="1"/>
          <p:nvPr/>
        </p:nvSpPr>
        <p:spPr>
          <a:xfrm>
            <a:off x="43972988" y="19148162"/>
            <a:ext cx="779381" cy="1501052"/>
          </a:xfrm>
          <a:prstGeom prst="rect">
            <a:avLst/>
          </a:prstGeom>
          <a:noFill/>
        </p:spPr>
        <p:txBody>
          <a:bodyPr wrap="none" rtlCol="0">
            <a:spAutoFit/>
          </a:bodyPr>
          <a:lstStyle/>
          <a:p>
            <a:r>
              <a:rPr lang="en-US" b="1" dirty="0" smtClean="0"/>
              <a:t>8</a:t>
            </a:r>
            <a:endParaRPr lang="en-US" b="1" dirty="0"/>
          </a:p>
        </p:txBody>
      </p:sp>
      <p:sp>
        <p:nvSpPr>
          <p:cNvPr id="49" name="TextBox 48"/>
          <p:cNvSpPr txBox="1"/>
          <p:nvPr/>
        </p:nvSpPr>
        <p:spPr>
          <a:xfrm>
            <a:off x="34163783" y="25204581"/>
            <a:ext cx="10198896" cy="452431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Calcium concentration is highly regulated in animals, with cellular levels &lt;1000x blood concentrations.  Excess Ca</a:t>
            </a:r>
            <a:r>
              <a:rPr lang="en-US" sz="3200" b="1" baseline="30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 is either excreted, or stored in bones and shells.  In </a:t>
            </a:r>
            <a:r>
              <a:rPr lang="en-US" sz="3200" b="1" dirty="0">
                <a:latin typeface="Arial" panose="020B0604020202020204" pitchFamily="34" charset="0"/>
                <a:cs typeface="Arial" panose="020B0604020202020204" pitchFamily="34" charset="0"/>
              </a:rPr>
              <a:t>the immediate aftermath of the Shuram Excursion, animals would have to contend with high alkalinity and Ca</a:t>
            </a:r>
            <a:r>
              <a:rPr lang="en-US" sz="3200" b="1" baseline="30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 in seawater, likely developing carbonate shells for the first time in Earth history.</a:t>
            </a:r>
          </a:p>
          <a:p>
            <a:pPr algn="ctr"/>
            <a:endParaRPr lang="en-US" sz="3200" b="1" dirty="0">
              <a:latin typeface="Arial" panose="020B0604020202020204" pitchFamily="34" charset="0"/>
              <a:cs typeface="Arial" panose="020B0604020202020204" pitchFamily="34" charset="0"/>
            </a:endParaRPr>
          </a:p>
        </p:txBody>
      </p:sp>
      <p:sp>
        <p:nvSpPr>
          <p:cNvPr id="50" name="TextBox 49"/>
          <p:cNvSpPr txBox="1"/>
          <p:nvPr/>
        </p:nvSpPr>
        <p:spPr>
          <a:xfrm>
            <a:off x="39040363" y="23721607"/>
            <a:ext cx="779381" cy="1501052"/>
          </a:xfrm>
          <a:prstGeom prst="rect">
            <a:avLst/>
          </a:prstGeom>
          <a:noFill/>
        </p:spPr>
        <p:txBody>
          <a:bodyPr wrap="none" rtlCol="0">
            <a:spAutoFit/>
          </a:bodyPr>
          <a:lstStyle/>
          <a:p>
            <a:r>
              <a:rPr lang="en-US" b="1" dirty="0" smtClean="0"/>
              <a:t>9</a:t>
            </a:r>
            <a:endParaRPr lang="en-US" b="1" dirty="0"/>
          </a:p>
        </p:txBody>
      </p:sp>
      <p:pic>
        <p:nvPicPr>
          <p:cNvPr id="6" name="Picture 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4500377" y="13286143"/>
            <a:ext cx="8748116" cy="7772400"/>
          </a:xfrm>
          <a:prstGeom prst="rect">
            <a:avLst/>
          </a:prstGeom>
        </p:spPr>
      </p:pic>
      <p:pic>
        <p:nvPicPr>
          <p:cNvPr id="51" name="Picture 50"/>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28333985" y="19506505"/>
            <a:ext cx="5439875" cy="2500749"/>
          </a:xfrm>
          <a:prstGeom prst="rect">
            <a:avLst/>
          </a:prstGeom>
        </p:spPr>
      </p:pic>
    </p:spTree>
    <p:extLst>
      <p:ext uri="{BB962C8B-B14F-4D97-AF65-F5344CB8AC3E}">
        <p14:creationId xmlns="" xmlns:p14="http://schemas.microsoft.com/office/powerpoint/2010/main" val="32379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38" grpId="0"/>
      <p:bldP spid="45" grpId="0"/>
      <p:bldP spid="4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2342</TotalTime>
  <Words>838</Words>
  <Application>Microsoft Office PowerPoint</Application>
  <PresentationFormat>Custom</PresentationFormat>
  <Paragraphs>31</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2" baseType="lpstr">
      <vt:lpstr>Office Theme</vt:lpstr>
      <vt:lpstr>When Life got Hard: An Environmental Driver for Metazoan Biomineralization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Life got Hard: An Environmental Driver for Metazoan Biomineralization</dc:title>
  <dc:creator>Alan Kaufman</dc:creator>
  <cp:lastModifiedBy>patrich</cp:lastModifiedBy>
  <cp:revision>30</cp:revision>
  <dcterms:created xsi:type="dcterms:W3CDTF">2018-12-10T16:15:08Z</dcterms:created>
  <dcterms:modified xsi:type="dcterms:W3CDTF">2019-09-13T08:38:54Z</dcterms:modified>
</cp:coreProperties>
</file>