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/>
          <p:nvPr/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3"/>
          <p:cNvSpPr/>
          <p:nvPr/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lt2">
              <a:alpha val="3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3"/>
          <p:cNvSpPr/>
          <p:nvPr/>
        </p:nvSpPr>
        <p:spPr>
          <a:xfrm>
            <a:off x="1478324" y="699899"/>
            <a:ext cx="10713676" cy="54333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/>
          <p:cNvSpPr txBox="1"/>
          <p:nvPr>
            <p:ph type="ctrTitle"/>
          </p:nvPr>
        </p:nvSpPr>
        <p:spPr>
          <a:xfrm>
            <a:off x="422899" y="1105469"/>
            <a:ext cx="5759538" cy="2819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imes New Roman"/>
              <a:buNone/>
            </a:pPr>
            <a:r>
              <a:rPr b="1" i="1" lang="fr-FR" sz="3400" cap="none">
                <a:latin typeface="Times New Roman"/>
                <a:ea typeface="Times New Roman"/>
                <a:cs typeface="Times New Roman"/>
                <a:sym typeface="Times New Roman"/>
              </a:rPr>
              <a:t>THE INTERACTIVE DIMENSION OF GOVERNANCE: THE CASE OF A COOPERATIVE BANK.</a:t>
            </a:r>
            <a:br>
              <a:rPr lang="fr-FR" sz="34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fr-FR" sz="3400">
                <a:latin typeface="Times New Roman"/>
                <a:ea typeface="Times New Roman"/>
                <a:cs typeface="Times New Roman"/>
                <a:sym typeface="Times New Roman"/>
              </a:rPr>
              <a:t>Christine MARSAL</a:t>
            </a:r>
            <a:endParaRPr sz="3400"/>
          </a:p>
        </p:txBody>
      </p:sp>
      <p:sp>
        <p:nvSpPr>
          <p:cNvPr id="92" name="Google Shape;92;p13"/>
          <p:cNvSpPr txBox="1"/>
          <p:nvPr>
            <p:ph idx="11" type="ftr"/>
          </p:nvPr>
        </p:nvSpPr>
        <p:spPr>
          <a:xfrm>
            <a:off x="6825541" y="25608"/>
            <a:ext cx="4114800" cy="6634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2022 ICVG Conference: Governance in its institutional context - Monash University</a:t>
            </a:r>
            <a:endParaRPr/>
          </a:p>
        </p:txBody>
      </p:sp>
      <p:sp>
        <p:nvSpPr>
          <p:cNvPr id="93" name="Google Shape;93;p13"/>
          <p:cNvSpPr/>
          <p:nvPr/>
        </p:nvSpPr>
        <p:spPr>
          <a:xfrm>
            <a:off x="4858917" y="4296228"/>
            <a:ext cx="3187690" cy="407712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3"/>
          <p:cNvSpPr/>
          <p:nvPr/>
        </p:nvSpPr>
        <p:spPr>
          <a:xfrm>
            <a:off x="1492415" y="6515062"/>
            <a:ext cx="3187690" cy="339807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Une image contenant flèche&#10;&#10;Description générée automatiquement" id="95" name="Google Shape;9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92416" y="5316288"/>
            <a:ext cx="3187684" cy="137070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e image contenant texte&#10;&#10;Description générée automatiquement" id="96" name="Google Shape;96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58917" y="4464106"/>
            <a:ext cx="3187684" cy="1020058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3"/>
          <p:cNvSpPr/>
          <p:nvPr/>
        </p:nvSpPr>
        <p:spPr>
          <a:xfrm>
            <a:off x="8177922" y="6515062"/>
            <a:ext cx="3187689" cy="339827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8" name="Google Shape;98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177922" y="5674902"/>
            <a:ext cx="3187684" cy="101208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9" name="Google Shape;99;p13"/>
          <p:cNvCxnSpPr/>
          <p:nvPr/>
        </p:nvCxnSpPr>
        <p:spPr>
          <a:xfrm rot="10800000">
            <a:off x="11365990" y="5610"/>
            <a:ext cx="0" cy="6858000"/>
          </a:xfrm>
          <a:prstGeom prst="straightConnector1">
            <a:avLst/>
          </a:prstGeom>
          <a:noFill/>
          <a:ln cap="rnd" cmpd="sng" w="9525">
            <a:solidFill>
              <a:schemeClr val="accent1"/>
            </a:solidFill>
            <a:prstDash val="dash"/>
            <a:miter lim="800000"/>
            <a:headEnd len="sm" w="sm" type="none"/>
            <a:tailEnd len="sm" w="sm" type="none"/>
          </a:ln>
        </p:spPr>
      </p:cxnSp>
      <p:cxnSp>
        <p:nvCxnSpPr>
          <p:cNvPr id="100" name="Google Shape;100;p13"/>
          <p:cNvCxnSpPr/>
          <p:nvPr/>
        </p:nvCxnSpPr>
        <p:spPr>
          <a:xfrm>
            <a:off x="0" y="697756"/>
            <a:ext cx="12192000" cy="0"/>
          </a:xfrm>
          <a:prstGeom prst="straightConnector1">
            <a:avLst/>
          </a:prstGeom>
          <a:noFill/>
          <a:ln cap="rnd" cmpd="sng" w="9525">
            <a:solidFill>
              <a:schemeClr val="accent1"/>
            </a:solidFill>
            <a:prstDash val="dash"/>
            <a:miter lim="800000"/>
            <a:headEnd len="sm" w="sm" type="none"/>
            <a:tailEnd len="sm" w="sm" type="none"/>
          </a:ln>
        </p:spPr>
      </p:cxnSp>
      <p:sp>
        <p:nvSpPr>
          <p:cNvPr id="101" name="Google Shape;101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r-FR"/>
              <a:t>Governance and political implications</a:t>
            </a:r>
            <a:endParaRPr/>
          </a:p>
        </p:txBody>
      </p:sp>
      <p:sp>
        <p:nvSpPr>
          <p:cNvPr id="209" name="Google Shape;209;p2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r-FR"/>
              <a:t>Governance implication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r-FR"/>
              <a:t>Representative as a specific and valuable asset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r-FR"/>
              <a:t>Involvement of representatives (best practices)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r-FR"/>
              <a:t>Sensemaking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r-FR"/>
              <a:t>Political implication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r-FR"/>
              <a:t>Discussion about benevolent/independance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r-FR"/>
              <a:t>Professionalisation of board (example of socialization)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sp>
        <p:nvSpPr>
          <p:cNvPr id="210" name="Google Shape;210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2022 ICVG Conference: Governance in its institutional context - Monash University</a:t>
            </a:r>
            <a:endParaRPr/>
          </a:p>
        </p:txBody>
      </p:sp>
      <p:sp>
        <p:nvSpPr>
          <p:cNvPr id="211" name="Google Shape;211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r-FR"/>
              <a:t>Institutional context and issues (1)</a:t>
            </a:r>
            <a:endParaRPr/>
          </a:p>
        </p:txBody>
      </p:sp>
      <p:sp>
        <p:nvSpPr>
          <p:cNvPr id="107" name="Google Shape;107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r-FR"/>
              <a:t>High regulated sector (double agency relation) and democratic governance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08" name="Google Shape;10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2022 ICVG Conference: Governance in its institutional context - Monash University</a:t>
            </a:r>
            <a:endParaRPr/>
          </a:p>
        </p:txBody>
      </p:sp>
      <p:sp>
        <p:nvSpPr>
          <p:cNvPr id="109" name="Google Shape;109;p14"/>
          <p:cNvSpPr/>
          <p:nvPr/>
        </p:nvSpPr>
        <p:spPr>
          <a:xfrm>
            <a:off x="3524250" y="2579686"/>
            <a:ext cx="4029075" cy="3254377"/>
          </a:xfrm>
          <a:prstGeom prst="triangle">
            <a:avLst>
              <a:gd fmla="val 50000" name="adj"/>
            </a:avLst>
          </a:prstGeom>
          <a:solidFill>
            <a:srgbClr val="EDEDED"/>
          </a:solidFill>
          <a:ln cap="flat" cmpd="sng" w="12700">
            <a:solidFill>
              <a:srgbClr val="D0CEC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4"/>
          <p:cNvSpPr txBox="1"/>
          <p:nvPr/>
        </p:nvSpPr>
        <p:spPr>
          <a:xfrm>
            <a:off x="4177721" y="5020019"/>
            <a:ext cx="271382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Local branches /sales point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 level representatives</a:t>
            </a:r>
            <a:endParaRPr/>
          </a:p>
        </p:txBody>
      </p:sp>
      <p:sp>
        <p:nvSpPr>
          <p:cNvPr id="111" name="Google Shape;111;p14"/>
          <p:cNvSpPr txBox="1"/>
          <p:nvPr/>
        </p:nvSpPr>
        <p:spPr>
          <a:xfrm>
            <a:off x="4643438" y="5943491"/>
            <a:ext cx="138134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Membership</a:t>
            </a:r>
            <a:endParaRPr/>
          </a:p>
        </p:txBody>
      </p:sp>
      <p:sp>
        <p:nvSpPr>
          <p:cNvPr id="112" name="Google Shape;112;p14"/>
          <p:cNvSpPr txBox="1"/>
          <p:nvPr/>
        </p:nvSpPr>
        <p:spPr>
          <a:xfrm>
            <a:off x="4177721" y="4028759"/>
            <a:ext cx="297632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Second level representatives 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territory/district/region</a:t>
            </a:r>
            <a:endParaRPr/>
          </a:p>
        </p:txBody>
      </p:sp>
      <p:sp>
        <p:nvSpPr>
          <p:cNvPr id="113" name="Google Shape;113;p14"/>
          <p:cNvSpPr txBox="1"/>
          <p:nvPr/>
        </p:nvSpPr>
        <p:spPr>
          <a:xfrm>
            <a:off x="4334750" y="3242813"/>
            <a:ext cx="278050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Third level representatives 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Federation</a:t>
            </a:r>
            <a:endParaRPr/>
          </a:p>
        </p:txBody>
      </p:sp>
      <p:sp>
        <p:nvSpPr>
          <p:cNvPr id="114" name="Google Shape;114;p14"/>
          <p:cNvSpPr txBox="1"/>
          <p:nvPr/>
        </p:nvSpPr>
        <p:spPr>
          <a:xfrm>
            <a:off x="4265018" y="2456867"/>
            <a:ext cx="291996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Fourth level representatives 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national federation</a:t>
            </a:r>
            <a:endParaRPr/>
          </a:p>
        </p:txBody>
      </p:sp>
      <p:sp>
        <p:nvSpPr>
          <p:cNvPr id="115" name="Google Shape;115;p14"/>
          <p:cNvSpPr/>
          <p:nvPr/>
        </p:nvSpPr>
        <p:spPr>
          <a:xfrm rot="10800000">
            <a:off x="3021299" y="5527849"/>
            <a:ext cx="622013" cy="646330"/>
          </a:xfrm>
          <a:prstGeom prst="curvedLeft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4"/>
          <p:cNvSpPr txBox="1"/>
          <p:nvPr/>
        </p:nvSpPr>
        <p:spPr>
          <a:xfrm>
            <a:off x="2199674" y="5758825"/>
            <a:ext cx="64312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elect</a:t>
            </a:r>
            <a:endParaRPr/>
          </a:p>
        </p:txBody>
      </p:sp>
      <p:sp>
        <p:nvSpPr>
          <p:cNvPr id="117" name="Google Shape;117;p14"/>
          <p:cNvSpPr/>
          <p:nvPr/>
        </p:nvSpPr>
        <p:spPr>
          <a:xfrm rot="10800000">
            <a:off x="3288504" y="4638851"/>
            <a:ext cx="622013" cy="646330"/>
          </a:xfrm>
          <a:prstGeom prst="curvedLeft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4"/>
          <p:cNvSpPr/>
          <p:nvPr/>
        </p:nvSpPr>
        <p:spPr>
          <a:xfrm rot="10800000">
            <a:off x="3594862" y="3683829"/>
            <a:ext cx="622013" cy="695131"/>
          </a:xfrm>
          <a:prstGeom prst="curvedLeftArrow">
            <a:avLst>
              <a:gd fmla="val 25000" name="adj1"/>
              <a:gd fmla="val 50000" name="adj2"/>
              <a:gd fmla="val 25000" name="adj3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r-FR"/>
              <a:t>Institutional context and issues (2)</a:t>
            </a:r>
            <a:endParaRPr/>
          </a:p>
        </p:txBody>
      </p:sp>
      <p:sp>
        <p:nvSpPr>
          <p:cNvPr id="125" name="Google Shape;125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r-FR"/>
              <a:t>Inverted pyramid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26" name="Google Shape;12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2022 ICVG Conference: Governance in its institutional context - Monash University</a:t>
            </a:r>
            <a:endParaRPr/>
          </a:p>
        </p:txBody>
      </p:sp>
      <p:sp>
        <p:nvSpPr>
          <p:cNvPr id="127" name="Google Shape;127;p15"/>
          <p:cNvSpPr/>
          <p:nvPr/>
        </p:nvSpPr>
        <p:spPr>
          <a:xfrm>
            <a:off x="3524250" y="2579686"/>
            <a:ext cx="4029075" cy="3254377"/>
          </a:xfrm>
          <a:prstGeom prst="triangle">
            <a:avLst>
              <a:gd fmla="val 50000" name="adj"/>
            </a:avLst>
          </a:prstGeom>
          <a:solidFill>
            <a:srgbClr val="EDEDED"/>
          </a:solidFill>
          <a:ln cap="flat" cmpd="sng" w="12700">
            <a:solidFill>
              <a:srgbClr val="D0CEC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15"/>
          <p:cNvSpPr txBox="1"/>
          <p:nvPr/>
        </p:nvSpPr>
        <p:spPr>
          <a:xfrm>
            <a:off x="4177721" y="5020019"/>
            <a:ext cx="271382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Local branches /sales point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 level representatives</a:t>
            </a:r>
            <a:endParaRPr/>
          </a:p>
        </p:txBody>
      </p:sp>
      <p:sp>
        <p:nvSpPr>
          <p:cNvPr id="129" name="Google Shape;129;p15"/>
          <p:cNvSpPr txBox="1"/>
          <p:nvPr/>
        </p:nvSpPr>
        <p:spPr>
          <a:xfrm>
            <a:off x="4643438" y="5943491"/>
            <a:ext cx="138134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Membership</a:t>
            </a:r>
            <a:endParaRPr/>
          </a:p>
        </p:txBody>
      </p:sp>
      <p:sp>
        <p:nvSpPr>
          <p:cNvPr id="130" name="Google Shape;130;p15"/>
          <p:cNvSpPr txBox="1"/>
          <p:nvPr/>
        </p:nvSpPr>
        <p:spPr>
          <a:xfrm>
            <a:off x="4177721" y="4028759"/>
            <a:ext cx="297632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Second level representatives 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territory/district/region</a:t>
            </a:r>
            <a:endParaRPr/>
          </a:p>
        </p:txBody>
      </p:sp>
      <p:sp>
        <p:nvSpPr>
          <p:cNvPr id="131" name="Google Shape;131;p15"/>
          <p:cNvSpPr txBox="1"/>
          <p:nvPr/>
        </p:nvSpPr>
        <p:spPr>
          <a:xfrm>
            <a:off x="4334750" y="3242813"/>
            <a:ext cx="278050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Third level representatives 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Federation</a:t>
            </a:r>
            <a:endParaRPr/>
          </a:p>
        </p:txBody>
      </p:sp>
      <p:sp>
        <p:nvSpPr>
          <p:cNvPr id="132" name="Google Shape;132;p15"/>
          <p:cNvSpPr txBox="1"/>
          <p:nvPr/>
        </p:nvSpPr>
        <p:spPr>
          <a:xfrm>
            <a:off x="4265018" y="2456867"/>
            <a:ext cx="291996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Fourth level representatives 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national federation</a:t>
            </a:r>
            <a:endParaRPr/>
          </a:p>
        </p:txBody>
      </p:sp>
      <p:sp>
        <p:nvSpPr>
          <p:cNvPr id="133" name="Google Shape;13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34" name="Google Shape;134;p15"/>
          <p:cNvSpPr/>
          <p:nvPr/>
        </p:nvSpPr>
        <p:spPr>
          <a:xfrm>
            <a:off x="6582728" y="2548289"/>
            <a:ext cx="402907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Discussion with regulators</a:t>
            </a:r>
            <a:endParaRPr b="1" sz="1800" cap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5"/>
          <p:cNvSpPr txBox="1"/>
          <p:nvPr/>
        </p:nvSpPr>
        <p:spPr>
          <a:xfrm>
            <a:off x="6748939" y="3244334"/>
            <a:ext cx="402907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800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Strategic decisions</a:t>
            </a:r>
            <a:endParaRPr b="1" sz="1800" cap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5"/>
          <p:cNvSpPr txBox="1"/>
          <p:nvPr/>
        </p:nvSpPr>
        <p:spPr>
          <a:xfrm>
            <a:off x="6848553" y="4119571"/>
            <a:ext cx="402907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b="1" lang="fr-FR" sz="1800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erritory decisions/ link between federation and local branches</a:t>
            </a:r>
            <a:endParaRPr/>
          </a:p>
        </p:txBody>
      </p:sp>
      <p:sp>
        <p:nvSpPr>
          <p:cNvPr id="137" name="Google Shape;137;p15"/>
          <p:cNvSpPr txBox="1"/>
          <p:nvPr/>
        </p:nvSpPr>
        <p:spPr>
          <a:xfrm>
            <a:off x="6891541" y="5297018"/>
            <a:ext cx="402907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Branch level </a:t>
            </a:r>
            <a:r>
              <a:rPr b="1" lang="fr-FR" sz="1800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decisions</a:t>
            </a:r>
            <a:endParaRPr b="1" sz="1800" cap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r-FR"/>
              <a:t>Institutional context and issues (3)</a:t>
            </a:r>
            <a:endParaRPr/>
          </a:p>
        </p:txBody>
      </p:sp>
      <p:sp>
        <p:nvSpPr>
          <p:cNvPr id="143" name="Google Shape;143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44" name="Google Shape;144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2022 ICVG Conference: Governance in its institutional context - Monash University</a:t>
            </a:r>
            <a:endParaRPr/>
          </a:p>
        </p:txBody>
      </p:sp>
      <p:sp>
        <p:nvSpPr>
          <p:cNvPr id="145" name="Google Shape;145;p16"/>
          <p:cNvSpPr/>
          <p:nvPr/>
        </p:nvSpPr>
        <p:spPr>
          <a:xfrm>
            <a:off x="3524250" y="2579686"/>
            <a:ext cx="4029075" cy="3254377"/>
          </a:xfrm>
          <a:prstGeom prst="triangle">
            <a:avLst>
              <a:gd fmla="val 50000" name="adj"/>
            </a:avLst>
          </a:prstGeom>
          <a:solidFill>
            <a:srgbClr val="EDEDED"/>
          </a:solidFill>
          <a:ln cap="flat" cmpd="sng" w="12700">
            <a:solidFill>
              <a:srgbClr val="D0CEC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6"/>
          <p:cNvSpPr txBox="1"/>
          <p:nvPr/>
        </p:nvSpPr>
        <p:spPr>
          <a:xfrm>
            <a:off x="4177721" y="5020019"/>
            <a:ext cx="271382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Local branches /sales point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 level representatives</a:t>
            </a:r>
            <a:endParaRPr/>
          </a:p>
        </p:txBody>
      </p:sp>
      <p:sp>
        <p:nvSpPr>
          <p:cNvPr id="147" name="Google Shape;147;p16"/>
          <p:cNvSpPr txBox="1"/>
          <p:nvPr/>
        </p:nvSpPr>
        <p:spPr>
          <a:xfrm>
            <a:off x="4643438" y="5943491"/>
            <a:ext cx="138134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Membership</a:t>
            </a:r>
            <a:endParaRPr/>
          </a:p>
        </p:txBody>
      </p:sp>
      <p:sp>
        <p:nvSpPr>
          <p:cNvPr id="148" name="Google Shape;148;p16"/>
          <p:cNvSpPr txBox="1"/>
          <p:nvPr/>
        </p:nvSpPr>
        <p:spPr>
          <a:xfrm>
            <a:off x="4177721" y="4028759"/>
            <a:ext cx="297632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Second level representatives 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territory/district/region</a:t>
            </a:r>
            <a:endParaRPr/>
          </a:p>
        </p:txBody>
      </p:sp>
      <p:sp>
        <p:nvSpPr>
          <p:cNvPr id="149" name="Google Shape;149;p16"/>
          <p:cNvSpPr txBox="1"/>
          <p:nvPr/>
        </p:nvSpPr>
        <p:spPr>
          <a:xfrm>
            <a:off x="4334750" y="3242813"/>
            <a:ext cx="278050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Third level representatives 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Federation</a:t>
            </a:r>
            <a:endParaRPr/>
          </a:p>
        </p:txBody>
      </p:sp>
      <p:sp>
        <p:nvSpPr>
          <p:cNvPr id="150" name="Google Shape;150;p16"/>
          <p:cNvSpPr txBox="1"/>
          <p:nvPr/>
        </p:nvSpPr>
        <p:spPr>
          <a:xfrm>
            <a:off x="4265018" y="2456867"/>
            <a:ext cx="291996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Fourth level representatives 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national federation</a:t>
            </a:r>
            <a:endParaRPr/>
          </a:p>
        </p:txBody>
      </p:sp>
      <p:sp>
        <p:nvSpPr>
          <p:cNvPr id="151" name="Google Shape;151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52" name="Google Shape;152;p16"/>
          <p:cNvSpPr txBox="1"/>
          <p:nvPr/>
        </p:nvSpPr>
        <p:spPr>
          <a:xfrm>
            <a:off x="6748939" y="3244334"/>
            <a:ext cx="402907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800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Strategic decisions </a:t>
            </a:r>
            <a:r>
              <a:rPr b="1" lang="fr-FR" sz="1800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(How?influence of representatives?)</a:t>
            </a:r>
            <a:endParaRPr/>
          </a:p>
        </p:txBody>
      </p:sp>
      <p:sp>
        <p:nvSpPr>
          <p:cNvPr id="153" name="Google Shape;153;p16"/>
          <p:cNvSpPr txBox="1"/>
          <p:nvPr/>
        </p:nvSpPr>
        <p:spPr>
          <a:xfrm>
            <a:off x="6922532" y="4677264"/>
            <a:ext cx="402907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8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Lack of information/competencies and knowledge ?</a:t>
            </a:r>
            <a:endParaRPr b="1" sz="1800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6"/>
          <p:cNvSpPr txBox="1"/>
          <p:nvPr/>
        </p:nvSpPr>
        <p:spPr>
          <a:xfrm>
            <a:off x="6798576" y="5743215"/>
            <a:ext cx="478382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800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Annual General meeting : low participation which involvment</a:t>
            </a:r>
            <a:r>
              <a:rPr b="1" lang="fr-FR" sz="18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from local representatives</a:t>
            </a:r>
            <a:endParaRPr b="1" sz="1800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r-FR"/>
              <a:t>Institutional context and issues (4)</a:t>
            </a:r>
            <a:endParaRPr/>
          </a:p>
        </p:txBody>
      </p:sp>
      <p:sp>
        <p:nvSpPr>
          <p:cNvPr id="160" name="Google Shape;160;p1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61" name="Google Shape;161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2022 ICVG Conference: Governance in its institutional context - Monash University</a:t>
            </a:r>
            <a:endParaRPr/>
          </a:p>
        </p:txBody>
      </p:sp>
      <p:sp>
        <p:nvSpPr>
          <p:cNvPr id="162" name="Google Shape;162;p17"/>
          <p:cNvSpPr/>
          <p:nvPr/>
        </p:nvSpPr>
        <p:spPr>
          <a:xfrm>
            <a:off x="3524250" y="2579686"/>
            <a:ext cx="4029075" cy="3254377"/>
          </a:xfrm>
          <a:prstGeom prst="triangle">
            <a:avLst>
              <a:gd fmla="val 50000" name="adj"/>
            </a:avLst>
          </a:prstGeom>
          <a:solidFill>
            <a:srgbClr val="EDEDED"/>
          </a:solidFill>
          <a:ln cap="flat" cmpd="sng" w="12700">
            <a:solidFill>
              <a:srgbClr val="D0CEC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7"/>
          <p:cNvSpPr txBox="1"/>
          <p:nvPr/>
        </p:nvSpPr>
        <p:spPr>
          <a:xfrm>
            <a:off x="4177721" y="5020019"/>
            <a:ext cx="271382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Local branches /sales point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 level representatives</a:t>
            </a:r>
            <a:endParaRPr/>
          </a:p>
        </p:txBody>
      </p:sp>
      <p:sp>
        <p:nvSpPr>
          <p:cNvPr id="164" name="Google Shape;164;p17"/>
          <p:cNvSpPr txBox="1"/>
          <p:nvPr/>
        </p:nvSpPr>
        <p:spPr>
          <a:xfrm>
            <a:off x="4643438" y="5943491"/>
            <a:ext cx="138134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Membership</a:t>
            </a:r>
            <a:endParaRPr/>
          </a:p>
        </p:txBody>
      </p:sp>
      <p:sp>
        <p:nvSpPr>
          <p:cNvPr id="165" name="Google Shape;165;p17"/>
          <p:cNvSpPr txBox="1"/>
          <p:nvPr/>
        </p:nvSpPr>
        <p:spPr>
          <a:xfrm>
            <a:off x="4177721" y="4028759"/>
            <a:ext cx="297632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Second level representatives 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territory/district/region</a:t>
            </a:r>
            <a:endParaRPr/>
          </a:p>
        </p:txBody>
      </p:sp>
      <p:sp>
        <p:nvSpPr>
          <p:cNvPr id="166" name="Google Shape;166;p17"/>
          <p:cNvSpPr txBox="1"/>
          <p:nvPr/>
        </p:nvSpPr>
        <p:spPr>
          <a:xfrm>
            <a:off x="4334750" y="3242813"/>
            <a:ext cx="278050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Third level representatives 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Federation</a:t>
            </a:r>
            <a:endParaRPr/>
          </a:p>
        </p:txBody>
      </p:sp>
      <p:sp>
        <p:nvSpPr>
          <p:cNvPr id="167" name="Google Shape;167;p17"/>
          <p:cNvSpPr txBox="1"/>
          <p:nvPr/>
        </p:nvSpPr>
        <p:spPr>
          <a:xfrm>
            <a:off x="4265018" y="2456867"/>
            <a:ext cx="291996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Fourth level representatives 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national federation</a:t>
            </a:r>
            <a:endParaRPr/>
          </a:p>
        </p:txBody>
      </p:sp>
      <p:sp>
        <p:nvSpPr>
          <p:cNvPr id="168" name="Google Shape;168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69" name="Google Shape;169;p17"/>
          <p:cNvSpPr txBox="1"/>
          <p:nvPr/>
        </p:nvSpPr>
        <p:spPr>
          <a:xfrm>
            <a:off x="7149286" y="2841596"/>
            <a:ext cx="4318814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Discussions/meetings/interactions/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nested mandate/ motivation/benevolent/link operational versus strategic level?</a:t>
            </a:r>
            <a:endParaRPr/>
          </a:p>
        </p:txBody>
      </p:sp>
      <p:sp>
        <p:nvSpPr>
          <p:cNvPr id="170" name="Google Shape;170;p17"/>
          <p:cNvSpPr txBox="1"/>
          <p:nvPr/>
        </p:nvSpPr>
        <p:spPr>
          <a:xfrm>
            <a:off x="7324725" y="4426654"/>
            <a:ext cx="402907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800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Little is known..</a:t>
            </a:r>
            <a:endParaRPr/>
          </a:p>
        </p:txBody>
      </p:sp>
      <p:sp>
        <p:nvSpPr>
          <p:cNvPr id="171" name="Google Shape;171;p17"/>
          <p:cNvSpPr txBox="1"/>
          <p:nvPr/>
        </p:nvSpPr>
        <p:spPr>
          <a:xfrm>
            <a:off x="6798576" y="5743215"/>
            <a:ext cx="478382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r-FR"/>
              <a:t>Conceptual framework (1)</a:t>
            </a:r>
            <a:endParaRPr/>
          </a:p>
        </p:txBody>
      </p:sp>
      <p:sp>
        <p:nvSpPr>
          <p:cNvPr id="177" name="Google Shape;177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r-FR"/>
              <a:t>Cognitive governance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r-FR"/>
              <a:t>Knowledge and values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r-FR"/>
              <a:t>Conflicts and Long term performance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r-FR"/>
              <a:t>Strategic uncertainties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r-FR"/>
              <a:t>Exploration versus exploitation of knowledge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r-FR"/>
              <a:t>Social and economic objectives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r-FR"/>
              <a:t>=&gt; </a:t>
            </a:r>
            <a:r>
              <a:rPr b="1" lang="fr-FR">
                <a:solidFill>
                  <a:srgbClr val="C00000"/>
                </a:solidFill>
              </a:rPr>
              <a:t>how to capture discussions?organizational learning? Possible conflicts?</a:t>
            </a:r>
            <a:endParaRPr/>
          </a:p>
        </p:txBody>
      </p:sp>
      <p:sp>
        <p:nvSpPr>
          <p:cNvPr id="178" name="Google Shape;17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2022 ICVG Conference: Governance in its institutional context - Monash University</a:t>
            </a:r>
            <a:endParaRPr/>
          </a:p>
        </p:txBody>
      </p:sp>
      <p:sp>
        <p:nvSpPr>
          <p:cNvPr id="179" name="Google Shape;17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r-FR"/>
              <a:t>Conceptual framework (2)</a:t>
            </a:r>
            <a:endParaRPr/>
          </a:p>
        </p:txBody>
      </p:sp>
      <p:sp>
        <p:nvSpPr>
          <p:cNvPr id="185" name="Google Shape;185;p1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r-FR"/>
              <a:t>Introducing Management Control System (MCS)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r-FR"/>
              <a:t>Levers of control (eg LOC), (Simons, 1995)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r-FR"/>
              <a:t>LOC and innovation versus exploitation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r-FR"/>
              <a:t>Balancing levers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r-FR"/>
              <a:t>LOC and governance aspects (Charreaux, 2002)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r-FR"/>
              <a:t>Financial and diagnostic /boundaries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r-FR"/>
              <a:t>Cognitive and interactive / belief</a:t>
            </a:r>
            <a:endParaRPr/>
          </a:p>
        </p:txBody>
      </p:sp>
      <p:sp>
        <p:nvSpPr>
          <p:cNvPr id="186" name="Google Shape;186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2022 ICVG Conference: Governance in its institutional context - Monash University</a:t>
            </a:r>
            <a:endParaRPr/>
          </a:p>
        </p:txBody>
      </p:sp>
      <p:sp>
        <p:nvSpPr>
          <p:cNvPr id="187" name="Google Shape;187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r-FR"/>
              <a:t>Main findings (1)</a:t>
            </a:r>
            <a:endParaRPr/>
          </a:p>
        </p:txBody>
      </p:sp>
      <p:sp>
        <p:nvSpPr>
          <p:cNvPr id="193" name="Google Shape;193;p2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r-FR"/>
              <a:t>Representatives and LOC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r-FR"/>
              <a:t>Meetings and intense communication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fr-FR"/>
              <a:t>High interactivity </a:t>
            </a:r>
            <a:r>
              <a:rPr lang="fr-FR"/>
              <a:t>dimension within pyramid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r-FR"/>
              <a:t>« new » actors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b="1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r-FR"/>
              <a:t>Organizational learning both for managers and representatives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r-FR"/>
              <a:t>Diagnostic/interactive and beliefs LOC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94" name="Google Shape;194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2022 ICVG Conference: Governance in its institutional context - Monash University</a:t>
            </a:r>
            <a:endParaRPr/>
          </a:p>
        </p:txBody>
      </p:sp>
      <p:sp>
        <p:nvSpPr>
          <p:cNvPr id="195" name="Google Shape;195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r-FR"/>
              <a:t>Main findings (2)</a:t>
            </a:r>
            <a:endParaRPr/>
          </a:p>
        </p:txBody>
      </p:sp>
      <p:sp>
        <p:nvSpPr>
          <p:cNvPr id="201" name="Google Shape;201;p2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r-FR"/>
              <a:t>Dual objective illustration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r-FR"/>
              <a:t>Social and economic goals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r-FR"/>
              <a:t>Ambidexterity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r-FR"/>
              <a:t>Direct supervision of local employees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r-FR"/>
              <a:t>Operational control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r-FR"/>
              <a:t>Strategic control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202" name="Google Shape;202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2022 ICVG Conference: Governance in its institutional context - Monash University</a:t>
            </a:r>
            <a:endParaRPr/>
          </a:p>
        </p:txBody>
      </p:sp>
      <p:sp>
        <p:nvSpPr>
          <p:cNvPr id="203" name="Google Shape;203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