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2" name="Google Shape;142;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8" name="Google Shape;178;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0" name="Google Shape;190;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6" name="Google Shape;196;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2" name="Google Shape;202;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7" name="Google Shape;207;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3"/>
          <p:cNvSpPr txBox="1"/>
          <p:nvPr>
            <p:ph type="ctrTitle"/>
          </p:nvPr>
        </p:nvSpPr>
        <p:spPr>
          <a:xfrm>
            <a:off x="1524000" y="2173240"/>
            <a:ext cx="9144000" cy="2387600"/>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Font typeface="Calibri"/>
              <a:buNone/>
            </a:pPr>
            <a:r>
              <a:rPr b="1" lang="en-US" sz="4400"/>
              <a:t>Board Gender Diversity and Environmental, Social and Governance (</a:t>
            </a:r>
            <a:r>
              <a:rPr b="1" i="1" lang="en-US" sz="4400"/>
              <a:t>ESG</a:t>
            </a:r>
            <a:r>
              <a:rPr b="1" lang="en-US" sz="4400"/>
              <a:t>) Disclosure: Assessing the moderating role of country-level accountability</a:t>
            </a:r>
            <a:endParaRPr sz="4400"/>
          </a:p>
        </p:txBody>
      </p:sp>
      <p:sp>
        <p:nvSpPr>
          <p:cNvPr id="85" name="Google Shape;85;p13"/>
          <p:cNvSpPr txBox="1"/>
          <p:nvPr>
            <p:ph idx="1" type="subTitle"/>
          </p:nvPr>
        </p:nvSpPr>
        <p:spPr>
          <a:xfrm>
            <a:off x="1524000" y="4871280"/>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US"/>
              <a:t>Shaista Wasiuzzaman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Accounting and Reporting Standards</a:t>
            </a:r>
            <a:endParaRPr/>
          </a:p>
        </p:txBody>
      </p:sp>
      <p:sp>
        <p:nvSpPr>
          <p:cNvPr id="139" name="Google Shape;139;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90000"/>
              </a:lnSpc>
              <a:spcBef>
                <a:spcPts val="0"/>
              </a:spcBef>
              <a:spcAft>
                <a:spcPts val="0"/>
              </a:spcAft>
              <a:buClr>
                <a:schemeClr val="dk1"/>
              </a:buClr>
              <a:buSzPct val="100000"/>
              <a:buChar char="•"/>
            </a:pPr>
            <a:r>
              <a:rPr lang="en-US"/>
              <a:t>Jackson and Apostolakou (2010)</a:t>
            </a:r>
            <a:endParaRPr/>
          </a:p>
          <a:p>
            <a:pPr indent="-228600" lvl="1" marL="685800" rtl="0" algn="l">
              <a:lnSpc>
                <a:spcPct val="90000"/>
              </a:lnSpc>
              <a:spcBef>
                <a:spcPts val="500"/>
              </a:spcBef>
              <a:spcAft>
                <a:spcPts val="0"/>
              </a:spcAft>
              <a:buClr>
                <a:schemeClr val="dk1"/>
              </a:buClr>
              <a:buSzPct val="100000"/>
              <a:buChar char="•"/>
            </a:pPr>
            <a:r>
              <a:rPr lang="en-US"/>
              <a:t>Regulatory forces (legal and enforcement mechanisms) may influence firm-level practices.  </a:t>
            </a:r>
            <a:endParaRPr/>
          </a:p>
          <a:p>
            <a:pPr indent="-228600" lvl="0" marL="228600" rtl="0" algn="l">
              <a:lnSpc>
                <a:spcPct val="90000"/>
              </a:lnSpc>
              <a:spcBef>
                <a:spcPts val="1000"/>
              </a:spcBef>
              <a:spcAft>
                <a:spcPts val="0"/>
              </a:spcAft>
              <a:buClr>
                <a:schemeClr val="dk1"/>
              </a:buClr>
              <a:buSzPct val="100000"/>
              <a:buChar char="•"/>
            </a:pPr>
            <a:r>
              <a:rPr lang="en-US"/>
              <a:t>Brown, Preiato and Tarca (2014)</a:t>
            </a:r>
            <a:endParaRPr/>
          </a:p>
          <a:p>
            <a:pPr indent="-228600" lvl="1" marL="685800" rtl="0" algn="l">
              <a:lnSpc>
                <a:spcPct val="90000"/>
              </a:lnSpc>
              <a:spcBef>
                <a:spcPts val="500"/>
              </a:spcBef>
              <a:spcAft>
                <a:spcPts val="0"/>
              </a:spcAft>
              <a:buClr>
                <a:schemeClr val="dk1"/>
              </a:buClr>
              <a:buSzPct val="100000"/>
              <a:buChar char="•"/>
            </a:pPr>
            <a:r>
              <a:rPr lang="en-US"/>
              <a:t>Reporting standards (e.g., through professional development, resourcing, and independence) will improve audit quality. </a:t>
            </a:r>
            <a:endParaRPr/>
          </a:p>
          <a:p>
            <a:pPr indent="-228600" lvl="1" marL="685800" rtl="0" algn="l">
              <a:lnSpc>
                <a:spcPct val="90000"/>
              </a:lnSpc>
              <a:spcBef>
                <a:spcPts val="500"/>
              </a:spcBef>
              <a:spcAft>
                <a:spcPts val="0"/>
              </a:spcAft>
              <a:buClr>
                <a:schemeClr val="dk1"/>
              </a:buClr>
              <a:buSzPct val="100000"/>
              <a:buChar char="•"/>
            </a:pPr>
            <a:r>
              <a:rPr lang="en-US"/>
              <a:t>The focus on enforcement is because of the importance attached to these activities in improving the quality of financial information available in the capital market. </a:t>
            </a:r>
            <a:endParaRPr/>
          </a:p>
          <a:p>
            <a:pPr indent="-228600" lvl="0" marL="228600" rtl="0" algn="l">
              <a:lnSpc>
                <a:spcPct val="90000"/>
              </a:lnSpc>
              <a:spcBef>
                <a:spcPts val="1000"/>
              </a:spcBef>
              <a:spcAft>
                <a:spcPts val="0"/>
              </a:spcAft>
              <a:buClr>
                <a:schemeClr val="dk1"/>
              </a:buClr>
              <a:buSzPct val="100000"/>
              <a:buChar char="•"/>
            </a:pPr>
            <a:r>
              <a:rPr lang="en-US"/>
              <a:t>Wu (2005) </a:t>
            </a:r>
            <a:endParaRPr/>
          </a:p>
          <a:p>
            <a:pPr indent="-228600" lvl="1" marL="685800" rtl="0" algn="l">
              <a:lnSpc>
                <a:spcPct val="90000"/>
              </a:lnSpc>
              <a:spcBef>
                <a:spcPts val="500"/>
              </a:spcBef>
              <a:spcAft>
                <a:spcPts val="0"/>
              </a:spcAft>
              <a:buClr>
                <a:schemeClr val="dk1"/>
              </a:buClr>
              <a:buSzPct val="100000"/>
              <a:buChar char="•"/>
            </a:pPr>
            <a:r>
              <a:rPr lang="en-US"/>
              <a:t>Level of accounting standards will reduce corruption by increasing the probability of detecting bribes, reducing the information asymmetry between the managers and shareholders, and improving monitoring. </a:t>
            </a:r>
            <a:endParaRPr/>
          </a:p>
          <a:p>
            <a:pPr indent="-228600" lvl="0" marL="228600" rtl="0" algn="l">
              <a:lnSpc>
                <a:spcPct val="90000"/>
              </a:lnSpc>
              <a:spcBef>
                <a:spcPts val="1000"/>
              </a:spcBef>
              <a:spcAft>
                <a:spcPts val="0"/>
              </a:spcAft>
              <a:buClr>
                <a:schemeClr val="dk1"/>
              </a:buClr>
              <a:buSzPct val="100000"/>
              <a:buChar char="•"/>
            </a:pPr>
            <a:r>
              <a:rPr lang="en-US"/>
              <a:t>Kim and Ozdemir (2014) </a:t>
            </a:r>
            <a:endParaRPr/>
          </a:p>
          <a:p>
            <a:pPr indent="-228600" lvl="1" marL="685800" rtl="0" algn="l">
              <a:lnSpc>
                <a:spcPct val="90000"/>
              </a:lnSpc>
              <a:spcBef>
                <a:spcPts val="500"/>
              </a:spcBef>
              <a:spcAft>
                <a:spcPts val="0"/>
              </a:spcAft>
              <a:buClr>
                <a:schemeClr val="dk1"/>
              </a:buClr>
              <a:buSzPct val="100000"/>
              <a:buChar char="•"/>
            </a:pPr>
            <a:r>
              <a:rPr lang="en-US"/>
              <a:t>More stringent laws and regulations on information disclosure in countries with strong enforcement and investor protection mechanisms support the development of a transparent national infrastructure.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5" name="Google Shape;145;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90000"/>
              </a:lnSpc>
              <a:spcBef>
                <a:spcPts val="0"/>
              </a:spcBef>
              <a:spcAft>
                <a:spcPts val="0"/>
              </a:spcAft>
              <a:buClr>
                <a:schemeClr val="dk1"/>
              </a:buClr>
              <a:buSzPct val="100000"/>
              <a:buChar char="•"/>
            </a:pPr>
            <a:r>
              <a:rPr lang="en-US"/>
              <a:t>The relationship between board gender diversity and ESG disclosure will be stronger for firms in countries with a higher level of enforcement of accounting and auditing standards since it will further mitigate any information asymmetry between the stakeholders. </a:t>
            </a:r>
            <a:endParaRPr/>
          </a:p>
          <a:p>
            <a:pPr indent="-228600" lvl="0" marL="228600" rtl="0" algn="l">
              <a:lnSpc>
                <a:spcPct val="90000"/>
              </a:lnSpc>
              <a:spcBef>
                <a:spcPts val="1000"/>
              </a:spcBef>
              <a:spcAft>
                <a:spcPts val="0"/>
              </a:spcAft>
              <a:buClr>
                <a:schemeClr val="dk1"/>
              </a:buClr>
              <a:buSzPct val="100000"/>
              <a:buChar char="•"/>
            </a:pPr>
            <a:r>
              <a:rPr lang="en-US"/>
              <a:t>The appointment of female directors in firms operating in countries with high enforcement of accounting and auditing standards would enhance the corporate governance within the firm, reduce information asymmetry, and improve </a:t>
            </a:r>
            <a:r>
              <a:rPr i="1" lang="en-US"/>
              <a:t>ESG</a:t>
            </a:r>
            <a:r>
              <a:rPr lang="en-US"/>
              <a:t> disclosure levels. </a:t>
            </a:r>
            <a:endParaRPr/>
          </a:p>
          <a:p>
            <a:pPr indent="-228600" lvl="0" marL="228600" rtl="0" algn="l">
              <a:lnSpc>
                <a:spcPct val="90000"/>
              </a:lnSpc>
              <a:spcBef>
                <a:spcPts val="1000"/>
              </a:spcBef>
              <a:spcAft>
                <a:spcPts val="0"/>
              </a:spcAft>
              <a:buClr>
                <a:schemeClr val="dk1"/>
              </a:buClr>
              <a:buSzPct val="100000"/>
              <a:buChar char="•"/>
            </a:pPr>
            <a:r>
              <a:rPr lang="en-US"/>
              <a:t>Hence, the positive relationship between board gender diversity and the </a:t>
            </a:r>
            <a:r>
              <a:rPr i="1" lang="en-US"/>
              <a:t>ESG</a:t>
            </a:r>
            <a:r>
              <a:rPr lang="en-US"/>
              <a:t> disclosure will be stronger for countries with a high level of enforcement of accounting and auditing standards. </a:t>
            </a:r>
            <a:endParaRPr/>
          </a:p>
          <a:p>
            <a:pPr indent="0" lvl="0" marL="0" rtl="0" algn="ctr">
              <a:lnSpc>
                <a:spcPct val="90000"/>
              </a:lnSpc>
              <a:spcBef>
                <a:spcPts val="1000"/>
              </a:spcBef>
              <a:spcAft>
                <a:spcPts val="0"/>
              </a:spcAft>
              <a:buClr>
                <a:schemeClr val="dk1"/>
              </a:buClr>
              <a:buSzPct val="100000"/>
              <a:buNone/>
            </a:pPr>
            <a:r>
              <a:t/>
            </a:r>
            <a:endParaRPr i="1"/>
          </a:p>
          <a:p>
            <a:pPr indent="0" lvl="0" marL="0" rtl="0" algn="ctr">
              <a:lnSpc>
                <a:spcPct val="90000"/>
              </a:lnSpc>
              <a:spcBef>
                <a:spcPts val="1000"/>
              </a:spcBef>
              <a:spcAft>
                <a:spcPts val="0"/>
              </a:spcAft>
              <a:buClr>
                <a:schemeClr val="dk1"/>
              </a:buClr>
              <a:buSzPct val="100000"/>
              <a:buNone/>
            </a:pPr>
            <a:r>
              <a:rPr b="1" i="1" lang="en-US"/>
              <a:t>H</a:t>
            </a:r>
            <a:r>
              <a:rPr b="1" baseline="-25000" i="1" lang="en-US"/>
              <a:t>2(a)</a:t>
            </a:r>
            <a:r>
              <a:rPr b="1" i="1" lang="en-US"/>
              <a:t>: The positive relationship between board gender diversity and ESG disclosure will be stronger for countries with a higher level of enforcement for accounting and auditing standards </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Efficacy of Corporate Boards</a:t>
            </a:r>
            <a:endParaRPr/>
          </a:p>
        </p:txBody>
      </p:sp>
      <p:sp>
        <p:nvSpPr>
          <p:cNvPr id="151" name="Google Shape;151;p24"/>
          <p:cNvSpPr txBox="1"/>
          <p:nvPr>
            <p:ph idx="1" type="body"/>
          </p:nvPr>
        </p:nvSpPr>
        <p:spPr>
          <a:xfrm>
            <a:off x="838200" y="1690688"/>
            <a:ext cx="10515600" cy="5036024"/>
          </a:xfrm>
          <a:prstGeom prst="rect">
            <a:avLst/>
          </a:prstGeom>
          <a:noFill/>
          <a:ln>
            <a:noFill/>
          </a:ln>
        </p:spPr>
        <p:txBody>
          <a:bodyPr anchorCtr="0" anchor="t" bIns="45700" lIns="91425" spcFirstLastPara="1" rIns="91425" wrap="square" tIns="45700">
            <a:normAutofit fontScale="55000" lnSpcReduction="20000"/>
          </a:bodyPr>
          <a:lstStyle/>
          <a:p>
            <a:pPr indent="-228600" lvl="0" marL="228600" rtl="0" algn="l">
              <a:lnSpc>
                <a:spcPct val="90000"/>
              </a:lnSpc>
              <a:spcBef>
                <a:spcPts val="0"/>
              </a:spcBef>
              <a:spcAft>
                <a:spcPts val="0"/>
              </a:spcAft>
              <a:buClr>
                <a:schemeClr val="dk1"/>
              </a:buClr>
              <a:buSzPct val="100000"/>
              <a:buChar char="•"/>
            </a:pPr>
            <a:r>
              <a:rPr lang="en-US"/>
              <a:t>The board of directors is an important corporate governance mechanism that helps reduce information asymmetry by disseminating information (Kilic et al., 2020).  </a:t>
            </a:r>
            <a:endParaRPr/>
          </a:p>
          <a:p>
            <a:pPr indent="-228600" lvl="0" marL="228600" rtl="0" algn="l">
              <a:lnSpc>
                <a:spcPct val="90000"/>
              </a:lnSpc>
              <a:spcBef>
                <a:spcPts val="1000"/>
              </a:spcBef>
              <a:spcAft>
                <a:spcPts val="0"/>
              </a:spcAft>
              <a:buClr>
                <a:schemeClr val="dk1"/>
              </a:buClr>
              <a:buSzPct val="100000"/>
              <a:buChar char="•"/>
            </a:pPr>
            <a:r>
              <a:rPr lang="en-US"/>
              <a:t>A good and effective board will ensure good governance transparency, enhance accountability, and ensure reporting quality, transparency, and credibility. </a:t>
            </a:r>
            <a:endParaRPr/>
          </a:p>
          <a:p>
            <a:pPr indent="-228600" lvl="0" marL="228600" rtl="0" algn="l">
              <a:lnSpc>
                <a:spcPct val="90000"/>
              </a:lnSpc>
              <a:spcBef>
                <a:spcPts val="1000"/>
              </a:spcBef>
              <a:spcAft>
                <a:spcPts val="0"/>
              </a:spcAft>
              <a:buClr>
                <a:schemeClr val="dk1"/>
              </a:buClr>
              <a:buSzPct val="100000"/>
              <a:buChar char="•"/>
            </a:pPr>
            <a:r>
              <a:rPr lang="en-US"/>
              <a:t>Fama and Jensen (1983) - setting objectives and monitoring and controlling the firm's activities rests with the board of directors. </a:t>
            </a:r>
            <a:endParaRPr/>
          </a:p>
          <a:p>
            <a:pPr indent="-228600" lvl="0" marL="228600" rtl="0" algn="l">
              <a:lnSpc>
                <a:spcPct val="90000"/>
              </a:lnSpc>
              <a:spcBef>
                <a:spcPts val="1000"/>
              </a:spcBef>
              <a:spcAft>
                <a:spcPts val="0"/>
              </a:spcAft>
              <a:buClr>
                <a:schemeClr val="dk1"/>
              </a:buClr>
              <a:buSzPct val="100000"/>
              <a:buChar char="•"/>
            </a:pPr>
            <a:r>
              <a:rPr lang="en-US"/>
              <a:t>Peng (2004)</a:t>
            </a:r>
            <a:endParaRPr/>
          </a:p>
          <a:p>
            <a:pPr indent="-228600" lvl="1" marL="685800" rtl="0" algn="l">
              <a:lnSpc>
                <a:spcPct val="90000"/>
              </a:lnSpc>
              <a:spcBef>
                <a:spcPts val="500"/>
              </a:spcBef>
              <a:spcAft>
                <a:spcPts val="0"/>
              </a:spcAft>
              <a:buClr>
                <a:schemeClr val="dk1"/>
              </a:buClr>
              <a:buSzPct val="100000"/>
              <a:buChar char="•"/>
            </a:pPr>
            <a:r>
              <a:rPr lang="en-US"/>
              <a:t>Normative forces (efficacy of corporate boards) may act as substitutes of regulatory forces - in countries where there are weak regulatory forces to ensure good governance, strong normative forces may encourage firms to improve board governance through the formation of strong boards which are independent and diverse.  </a:t>
            </a:r>
            <a:endParaRPr/>
          </a:p>
          <a:p>
            <a:pPr indent="-228600" lvl="0" marL="228600" rtl="0" algn="l">
              <a:lnSpc>
                <a:spcPct val="90000"/>
              </a:lnSpc>
              <a:spcBef>
                <a:spcPts val="1000"/>
              </a:spcBef>
              <a:spcAft>
                <a:spcPts val="0"/>
              </a:spcAft>
              <a:buClr>
                <a:schemeClr val="dk1"/>
              </a:buClr>
              <a:buSzPct val="100000"/>
              <a:buChar char="•"/>
            </a:pPr>
            <a:r>
              <a:rPr lang="en-US"/>
              <a:t>Labelle et al. (2015) </a:t>
            </a:r>
            <a:endParaRPr/>
          </a:p>
          <a:p>
            <a:pPr indent="-228600" lvl="1" marL="685800" rtl="0" algn="l">
              <a:lnSpc>
                <a:spcPct val="90000"/>
              </a:lnSpc>
              <a:spcBef>
                <a:spcPts val="500"/>
              </a:spcBef>
              <a:spcAft>
                <a:spcPts val="0"/>
              </a:spcAft>
              <a:buClr>
                <a:schemeClr val="dk1"/>
              </a:buClr>
              <a:buSzPct val="100000"/>
              <a:buChar char="•"/>
            </a:pPr>
            <a:r>
              <a:rPr lang="en-US"/>
              <a:t>Effectiveness of board gender diversity is observed in countries that allow firms to voluntarily fix their non-legally binding targets for female board representation but not in countries where the targets are fixed through regulatory means.  </a:t>
            </a:r>
            <a:endParaRPr/>
          </a:p>
          <a:p>
            <a:pPr indent="-228600" lvl="0" marL="228600" rtl="0" algn="l">
              <a:lnSpc>
                <a:spcPct val="90000"/>
              </a:lnSpc>
              <a:spcBef>
                <a:spcPts val="1000"/>
              </a:spcBef>
              <a:spcAft>
                <a:spcPts val="0"/>
              </a:spcAft>
              <a:buClr>
                <a:schemeClr val="dk1"/>
              </a:buClr>
              <a:buSzPct val="100000"/>
              <a:buChar char="•"/>
            </a:pPr>
            <a:r>
              <a:rPr lang="en-US"/>
              <a:t>Naciti (2019) </a:t>
            </a:r>
            <a:endParaRPr/>
          </a:p>
          <a:p>
            <a:pPr indent="-228600" lvl="1" marL="685800" rtl="0" algn="l">
              <a:lnSpc>
                <a:spcPct val="90000"/>
              </a:lnSpc>
              <a:spcBef>
                <a:spcPts val="500"/>
              </a:spcBef>
              <a:spcAft>
                <a:spcPts val="0"/>
              </a:spcAft>
              <a:buClr>
                <a:schemeClr val="dk1"/>
              </a:buClr>
              <a:buSzPct val="100000"/>
              <a:buChar char="•"/>
            </a:pPr>
            <a:r>
              <a:rPr lang="en-US"/>
              <a:t>Composition (diversity and CEO duality) increases sustainability performance. </a:t>
            </a:r>
            <a:endParaRPr/>
          </a:p>
          <a:p>
            <a:pPr indent="-228600" lvl="0" marL="228600" rtl="0" algn="l">
              <a:lnSpc>
                <a:spcPct val="90000"/>
              </a:lnSpc>
              <a:spcBef>
                <a:spcPts val="1000"/>
              </a:spcBef>
              <a:spcAft>
                <a:spcPts val="0"/>
              </a:spcAft>
              <a:buClr>
                <a:schemeClr val="dk1"/>
              </a:buClr>
              <a:buSzPct val="100000"/>
              <a:buChar char="•"/>
            </a:pPr>
            <a:r>
              <a:rPr lang="en-US"/>
              <a:t>Arayssi et al. (2020) </a:t>
            </a:r>
            <a:endParaRPr/>
          </a:p>
          <a:p>
            <a:pPr indent="-228600" lvl="1" marL="685800" rtl="0" algn="l">
              <a:lnSpc>
                <a:spcPct val="90000"/>
              </a:lnSpc>
              <a:spcBef>
                <a:spcPts val="500"/>
              </a:spcBef>
              <a:spcAft>
                <a:spcPts val="0"/>
              </a:spcAft>
              <a:buClr>
                <a:schemeClr val="dk1"/>
              </a:buClr>
              <a:buSzPct val="100000"/>
              <a:buChar char="•"/>
            </a:pPr>
            <a:r>
              <a:rPr lang="en-US"/>
              <a:t>independent directors and female directors' presence project a positive image that enhances social responsibility. </a:t>
            </a:r>
            <a:endParaRPr/>
          </a:p>
          <a:p>
            <a:pPr indent="-228600" lvl="1" marL="685800" rtl="0" algn="l">
              <a:lnSpc>
                <a:spcPct val="90000"/>
              </a:lnSpc>
              <a:spcBef>
                <a:spcPts val="500"/>
              </a:spcBef>
              <a:spcAft>
                <a:spcPts val="0"/>
              </a:spcAft>
              <a:buClr>
                <a:schemeClr val="dk1"/>
              </a:buClr>
              <a:buSzPct val="100000"/>
              <a:buChar char="•"/>
            </a:pPr>
            <a:r>
              <a:rPr lang="en-US"/>
              <a:t>independent and female directors strike a balance between firm financial targets and corporate social responsibility.  </a:t>
            </a:r>
            <a:endParaRPr/>
          </a:p>
          <a:p>
            <a:pPr indent="-228600" lvl="0" marL="228600" rtl="0" algn="l">
              <a:lnSpc>
                <a:spcPct val="90000"/>
              </a:lnSpc>
              <a:spcBef>
                <a:spcPts val="1000"/>
              </a:spcBef>
              <a:spcAft>
                <a:spcPts val="0"/>
              </a:spcAft>
              <a:buClr>
                <a:schemeClr val="dk1"/>
              </a:buClr>
              <a:buSzPct val="100000"/>
              <a:buChar char="•"/>
            </a:pPr>
            <a:r>
              <a:rPr lang="en-US"/>
              <a:t>Crifo et al. (2019) - positive relationship between the role of the board of directors and firms' environmental and governance performance.</a:t>
            </a:r>
            <a:endParaRPr/>
          </a:p>
          <a:p>
            <a:pPr indent="-228600" lvl="0" marL="228600" rtl="0" algn="l">
              <a:lnSpc>
                <a:spcPct val="90000"/>
              </a:lnSpc>
              <a:spcBef>
                <a:spcPts val="1000"/>
              </a:spcBef>
              <a:spcAft>
                <a:spcPts val="0"/>
              </a:spcAft>
              <a:buClr>
                <a:schemeClr val="dk1"/>
              </a:buClr>
              <a:buSzPct val="100000"/>
              <a:buChar char="•"/>
            </a:pPr>
            <a:r>
              <a:rPr lang="en-US"/>
              <a:t>Wu (2005) - board efficacy will lower the incidence of bribery - prevent opportunistic behavior of the managers.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7" name="Google Shape;157;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A higher level of efficacy of the corporate boards reflects better monitoring and enhances good governance - increase the influence of women directors on the organizational decision, including </a:t>
            </a:r>
            <a:r>
              <a:rPr i="1" lang="en-US"/>
              <a:t>ESG</a:t>
            </a:r>
            <a:r>
              <a:rPr lang="en-US"/>
              <a:t> disclosure. </a:t>
            </a:r>
            <a:endParaRPr/>
          </a:p>
          <a:p>
            <a:pPr indent="0" lvl="0" marL="0" rtl="0" algn="l">
              <a:lnSpc>
                <a:spcPct val="90000"/>
              </a:lnSpc>
              <a:spcBef>
                <a:spcPts val="1000"/>
              </a:spcBef>
              <a:spcAft>
                <a:spcPts val="0"/>
              </a:spcAft>
              <a:buClr>
                <a:schemeClr val="dk1"/>
              </a:buClr>
              <a:buSzPts val="2800"/>
              <a:buNone/>
            </a:pPr>
            <a:r>
              <a:t/>
            </a:r>
            <a:endParaRPr i="1"/>
          </a:p>
          <a:p>
            <a:pPr indent="0" lvl="0" marL="0" rtl="0" algn="ctr">
              <a:lnSpc>
                <a:spcPct val="90000"/>
              </a:lnSpc>
              <a:spcBef>
                <a:spcPts val="1000"/>
              </a:spcBef>
              <a:spcAft>
                <a:spcPts val="0"/>
              </a:spcAft>
              <a:buClr>
                <a:schemeClr val="dk1"/>
              </a:buClr>
              <a:buSzPts val="2800"/>
              <a:buNone/>
            </a:pPr>
            <a:r>
              <a:rPr b="1" i="1" lang="en-US"/>
              <a:t>H</a:t>
            </a:r>
            <a:r>
              <a:rPr b="1" baseline="-25000" i="1" lang="en-US"/>
              <a:t>2(b)</a:t>
            </a:r>
            <a:r>
              <a:rPr b="1" i="1" lang="en-US"/>
              <a:t>: The positive relationship between board gender diversity and ESG disclosure will be stronger for countries with a high level of corporate board efficacy</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Data collection</a:t>
            </a:r>
            <a:endParaRPr/>
          </a:p>
        </p:txBody>
      </p:sp>
      <p:sp>
        <p:nvSpPr>
          <p:cNvPr id="163" name="Google Shape;163;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Financial and non-financial data of firms classified under the energy sector collected from the Bloomberg database.</a:t>
            </a:r>
            <a:endParaRPr/>
          </a:p>
          <a:p>
            <a:pPr indent="-228600" lvl="0" marL="228600" rtl="0" algn="l">
              <a:lnSpc>
                <a:spcPct val="90000"/>
              </a:lnSpc>
              <a:spcBef>
                <a:spcPts val="1000"/>
              </a:spcBef>
              <a:spcAft>
                <a:spcPts val="0"/>
              </a:spcAft>
              <a:buClr>
                <a:schemeClr val="dk1"/>
              </a:buClr>
              <a:buSzPts val="2800"/>
              <a:buChar char="•"/>
            </a:pPr>
            <a:r>
              <a:rPr lang="en-US"/>
              <a:t>Data for the country-level accountancy and governance variables are collected from the GovData360 database, an initiative of the World Bank's Governance Global Practice (GGP). </a:t>
            </a:r>
            <a:endParaRPr/>
          </a:p>
          <a:p>
            <a:pPr indent="-228600" lvl="0" marL="228600" rtl="0" algn="l">
              <a:lnSpc>
                <a:spcPct val="90000"/>
              </a:lnSpc>
              <a:spcBef>
                <a:spcPts val="1000"/>
              </a:spcBef>
              <a:spcAft>
                <a:spcPts val="0"/>
              </a:spcAft>
              <a:buClr>
                <a:schemeClr val="dk1"/>
              </a:buClr>
              <a:buSzPts val="2800"/>
              <a:buChar char="•"/>
            </a:pPr>
            <a:r>
              <a:rPr lang="en-US"/>
              <a:t>Data is collected for 2,117 firms in 40 countries over eight years from 2009 to 2016. Final sample consists of 610 firms in 37 countries with 3,456 observations due to non-disclosure of ESG activities.</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Models</a:t>
            </a:r>
            <a:endParaRPr/>
          </a:p>
        </p:txBody>
      </p:sp>
      <p:sp>
        <p:nvSpPr>
          <p:cNvPr id="169" name="Google Shape;169;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lnSpc>
                <a:spcPct val="90000"/>
              </a:lnSpc>
              <a:spcBef>
                <a:spcPts val="0"/>
              </a:spcBef>
              <a:spcAft>
                <a:spcPts val="0"/>
              </a:spcAft>
              <a:buClr>
                <a:schemeClr val="dk1"/>
              </a:buClr>
              <a:buSzPct val="100000"/>
              <a:buNone/>
            </a:pPr>
            <a:r>
              <a:rPr i="1" lang="en-US"/>
              <a:t>ESGD</a:t>
            </a:r>
            <a:r>
              <a:rPr baseline="-25000" i="1" lang="en-US"/>
              <a:t>it</a:t>
            </a:r>
            <a:r>
              <a:rPr i="1" lang="en-US"/>
              <a:t> = ß</a:t>
            </a:r>
            <a:r>
              <a:rPr baseline="-25000" i="1" lang="en-US"/>
              <a:t>0</a:t>
            </a:r>
            <a:r>
              <a:rPr i="1" lang="en-US"/>
              <a:t> + ß</a:t>
            </a:r>
            <a:r>
              <a:rPr baseline="-25000" i="1" lang="en-US"/>
              <a:t>1</a:t>
            </a:r>
            <a:r>
              <a:rPr i="1" lang="en-US"/>
              <a:t>WCB</a:t>
            </a:r>
            <a:r>
              <a:rPr baseline="-25000" i="1" lang="en-US"/>
              <a:t>it</a:t>
            </a:r>
            <a:r>
              <a:rPr i="1" lang="en-US"/>
              <a:t> + ß</a:t>
            </a:r>
            <a:r>
              <a:rPr baseline="-25000" i="1" lang="en-US"/>
              <a:t>2</a:t>
            </a:r>
            <a:r>
              <a:rPr i="1" lang="en-US"/>
              <a:t>BSIZE</a:t>
            </a:r>
            <a:r>
              <a:rPr baseline="-25000" i="1" lang="en-US"/>
              <a:t>it</a:t>
            </a:r>
            <a:r>
              <a:rPr i="1" lang="en-US"/>
              <a:t> + ß</a:t>
            </a:r>
            <a:r>
              <a:rPr baseline="-25000" i="1" lang="en-US"/>
              <a:t>3</a:t>
            </a:r>
            <a:r>
              <a:rPr i="1" lang="en-US"/>
              <a:t>BINDEP</a:t>
            </a:r>
            <a:r>
              <a:rPr baseline="-25000" i="1" lang="en-US"/>
              <a:t>it</a:t>
            </a:r>
            <a:r>
              <a:rPr i="1" lang="en-US"/>
              <a:t> + ß</a:t>
            </a:r>
            <a:r>
              <a:rPr baseline="-25000" i="1" lang="en-US"/>
              <a:t>4</a:t>
            </a:r>
            <a:r>
              <a:rPr i="1" lang="en-US"/>
              <a:t>ROA</a:t>
            </a:r>
            <a:r>
              <a:rPr baseline="-25000" i="1" lang="en-US"/>
              <a:t>it</a:t>
            </a:r>
            <a:r>
              <a:rPr i="1" lang="en-US"/>
              <a:t>+ ß</a:t>
            </a:r>
            <a:r>
              <a:rPr baseline="-25000" i="1" lang="en-US"/>
              <a:t>5</a:t>
            </a:r>
            <a:r>
              <a:rPr i="1" lang="en-US"/>
              <a:t>GROWTH</a:t>
            </a:r>
            <a:r>
              <a:rPr baseline="-25000" i="1" lang="en-US"/>
              <a:t>it</a:t>
            </a:r>
            <a:r>
              <a:rPr i="1" lang="en-US"/>
              <a:t>+ ß</a:t>
            </a:r>
            <a:r>
              <a:rPr baseline="-25000" i="1" lang="en-US"/>
              <a:t>6</a:t>
            </a:r>
            <a:r>
              <a:rPr i="1" lang="en-US"/>
              <a:t>SIZE</a:t>
            </a:r>
            <a:r>
              <a:rPr baseline="-25000" i="1" lang="en-US"/>
              <a:t>it</a:t>
            </a:r>
            <a:r>
              <a:rPr i="1" lang="en-US"/>
              <a:t>+ ß</a:t>
            </a:r>
            <a:r>
              <a:rPr baseline="-25000" i="1" lang="en-US"/>
              <a:t>7</a:t>
            </a:r>
            <a:r>
              <a:rPr i="1" lang="en-US"/>
              <a:t>LEV</a:t>
            </a:r>
            <a:r>
              <a:rPr baseline="-25000" i="1" lang="en-US"/>
              <a:t>it</a:t>
            </a:r>
            <a:r>
              <a:rPr i="1" lang="en-US"/>
              <a:t> + ß</a:t>
            </a:r>
            <a:r>
              <a:rPr baseline="-25000" i="1" lang="en-US"/>
              <a:t>8</a:t>
            </a:r>
            <a:r>
              <a:rPr i="1" lang="en-US"/>
              <a:t>RND</a:t>
            </a:r>
            <a:r>
              <a:rPr baseline="-25000" i="1" lang="en-US"/>
              <a:t>it</a:t>
            </a:r>
            <a:r>
              <a:rPr i="1" lang="en-US"/>
              <a:t> + ß</a:t>
            </a:r>
            <a:r>
              <a:rPr baseline="-25000" i="1" lang="en-US"/>
              <a:t>9</a:t>
            </a:r>
            <a:r>
              <a:rPr i="1" lang="en-US"/>
              <a:t>WBL</a:t>
            </a:r>
            <a:r>
              <a:rPr baseline="-25000" i="1" lang="en-US"/>
              <a:t>jt</a:t>
            </a:r>
            <a:r>
              <a:rPr i="1" lang="en-US"/>
              <a:t> + e</a:t>
            </a:r>
            <a:r>
              <a:rPr baseline="-25000" i="1" lang="en-US"/>
              <a:t>it</a:t>
            </a:r>
            <a:r>
              <a:rPr i="1" lang="en-US"/>
              <a:t>				                                       (1)</a:t>
            </a:r>
            <a:endParaRPr/>
          </a:p>
          <a:p>
            <a:pPr indent="0" lvl="0" marL="0" rtl="0" algn="l">
              <a:lnSpc>
                <a:spcPct val="90000"/>
              </a:lnSpc>
              <a:spcBef>
                <a:spcPts val="1000"/>
              </a:spcBef>
              <a:spcAft>
                <a:spcPts val="0"/>
              </a:spcAft>
              <a:buClr>
                <a:schemeClr val="dk1"/>
              </a:buClr>
              <a:buSzPct val="100000"/>
              <a:buNone/>
            </a:pPr>
            <a:r>
              <a:t/>
            </a:r>
            <a:endParaRPr i="1"/>
          </a:p>
          <a:p>
            <a:pPr indent="0" lvl="0" marL="0" rtl="0" algn="l">
              <a:lnSpc>
                <a:spcPct val="90000"/>
              </a:lnSpc>
              <a:spcBef>
                <a:spcPts val="1000"/>
              </a:spcBef>
              <a:spcAft>
                <a:spcPts val="0"/>
              </a:spcAft>
              <a:buClr>
                <a:schemeClr val="dk1"/>
              </a:buClr>
              <a:buSzPct val="100000"/>
              <a:buNone/>
            </a:pPr>
            <a:r>
              <a:rPr i="1" lang="en-US"/>
              <a:t>ESGD</a:t>
            </a:r>
            <a:r>
              <a:rPr baseline="-25000" i="1" lang="en-US"/>
              <a:t>it</a:t>
            </a:r>
            <a:r>
              <a:rPr i="1" lang="en-US"/>
              <a:t> = ß</a:t>
            </a:r>
            <a:r>
              <a:rPr baseline="-25000" i="1" lang="en-US"/>
              <a:t>0</a:t>
            </a:r>
            <a:r>
              <a:rPr i="1" lang="en-US"/>
              <a:t> + ß</a:t>
            </a:r>
            <a:r>
              <a:rPr baseline="-25000" i="1" lang="en-US"/>
              <a:t>1</a:t>
            </a:r>
            <a:r>
              <a:rPr i="1" lang="en-US"/>
              <a:t>WCB</a:t>
            </a:r>
            <a:r>
              <a:rPr baseline="-25000" i="1" lang="en-US"/>
              <a:t>it</a:t>
            </a:r>
            <a:r>
              <a:rPr i="1" lang="en-US"/>
              <a:t> + ß</a:t>
            </a:r>
            <a:r>
              <a:rPr baseline="-25000" i="1" lang="en-US"/>
              <a:t>2</a:t>
            </a:r>
            <a:r>
              <a:rPr i="1" lang="en-US"/>
              <a:t>(ACCOUNT*WCB)</a:t>
            </a:r>
            <a:r>
              <a:rPr baseline="-25000" i="1" lang="en-US"/>
              <a:t>it</a:t>
            </a:r>
            <a:r>
              <a:rPr i="1" lang="en-US"/>
              <a:t> + ß</a:t>
            </a:r>
            <a:r>
              <a:rPr baseline="-25000" i="1" lang="en-US"/>
              <a:t>3</a:t>
            </a:r>
            <a:r>
              <a:rPr i="1" lang="en-US"/>
              <a:t>ACCOUNT</a:t>
            </a:r>
            <a:r>
              <a:rPr baseline="-25000" i="1" lang="en-US"/>
              <a:t>jt</a:t>
            </a:r>
            <a:r>
              <a:rPr i="1" lang="en-US"/>
              <a:t> + ß</a:t>
            </a:r>
            <a:r>
              <a:rPr baseline="-25000" i="1" lang="en-US"/>
              <a:t>4</a:t>
            </a:r>
            <a:r>
              <a:rPr i="1" lang="en-US"/>
              <a:t>BSIZE</a:t>
            </a:r>
            <a:r>
              <a:rPr baseline="-25000" i="1" lang="en-US"/>
              <a:t>it</a:t>
            </a:r>
            <a:r>
              <a:rPr i="1" lang="en-US"/>
              <a:t> + ß</a:t>
            </a:r>
            <a:r>
              <a:rPr baseline="-25000" i="1" lang="en-US"/>
              <a:t>5</a:t>
            </a:r>
            <a:r>
              <a:rPr i="1" lang="en-US"/>
              <a:t>BINDEP</a:t>
            </a:r>
            <a:r>
              <a:rPr baseline="-25000" i="1" lang="en-US"/>
              <a:t>it</a:t>
            </a:r>
            <a:r>
              <a:rPr i="1" lang="en-US"/>
              <a:t> + ß</a:t>
            </a:r>
            <a:r>
              <a:rPr baseline="-25000" i="1" lang="en-US"/>
              <a:t>6</a:t>
            </a:r>
            <a:r>
              <a:rPr i="1" lang="en-US"/>
              <a:t>ROA</a:t>
            </a:r>
            <a:r>
              <a:rPr baseline="-25000" i="1" lang="en-US"/>
              <a:t>it</a:t>
            </a:r>
            <a:r>
              <a:rPr i="1" lang="en-US"/>
              <a:t>+ ß</a:t>
            </a:r>
            <a:r>
              <a:rPr baseline="-25000" i="1" lang="en-US"/>
              <a:t>7</a:t>
            </a:r>
            <a:r>
              <a:rPr i="1" lang="en-US"/>
              <a:t>GROWTH</a:t>
            </a:r>
            <a:r>
              <a:rPr baseline="-25000" i="1" lang="en-US"/>
              <a:t>it</a:t>
            </a:r>
            <a:r>
              <a:rPr i="1" lang="en-US"/>
              <a:t>+ ß</a:t>
            </a:r>
            <a:r>
              <a:rPr baseline="-25000" i="1" lang="en-US"/>
              <a:t>8</a:t>
            </a:r>
            <a:r>
              <a:rPr i="1" lang="en-US"/>
              <a:t>SIZE</a:t>
            </a:r>
            <a:r>
              <a:rPr baseline="-25000" i="1" lang="en-US"/>
              <a:t>it</a:t>
            </a:r>
            <a:r>
              <a:rPr i="1" lang="en-US"/>
              <a:t>+ ß</a:t>
            </a:r>
            <a:r>
              <a:rPr baseline="-25000" i="1" lang="en-US"/>
              <a:t>9</a:t>
            </a:r>
            <a:r>
              <a:rPr i="1" lang="en-US"/>
              <a:t>LEV</a:t>
            </a:r>
            <a:r>
              <a:rPr baseline="-25000" i="1" lang="en-US"/>
              <a:t>it</a:t>
            </a:r>
            <a:r>
              <a:rPr i="1" lang="en-US"/>
              <a:t> + ß</a:t>
            </a:r>
            <a:r>
              <a:rPr baseline="-25000" i="1" lang="en-US"/>
              <a:t>10</a:t>
            </a:r>
            <a:r>
              <a:rPr i="1" lang="en-US"/>
              <a:t>RND</a:t>
            </a:r>
            <a:r>
              <a:rPr baseline="-25000" i="1" lang="en-US"/>
              <a:t>it</a:t>
            </a:r>
            <a:r>
              <a:rPr i="1" lang="en-US"/>
              <a:t> + ß</a:t>
            </a:r>
            <a:r>
              <a:rPr baseline="-25000" i="1" lang="en-US"/>
              <a:t>11</a:t>
            </a:r>
            <a:r>
              <a:rPr i="1" lang="en-US"/>
              <a:t>WBL</a:t>
            </a:r>
            <a:r>
              <a:rPr baseline="-25000" i="1" lang="en-US"/>
              <a:t>jt</a:t>
            </a:r>
            <a:r>
              <a:rPr i="1" lang="en-US"/>
              <a:t> + e</a:t>
            </a:r>
            <a:r>
              <a:rPr baseline="-25000" i="1" lang="en-US"/>
              <a:t>it</a:t>
            </a:r>
            <a:r>
              <a:rPr i="1" lang="en-US"/>
              <a:t>  	            (2)                          </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i="1" lang="en-US"/>
              <a:t>ESGD</a:t>
            </a:r>
            <a:r>
              <a:rPr baseline="-25000" i="1" lang="en-US"/>
              <a:t>it</a:t>
            </a:r>
            <a:r>
              <a:rPr i="1" lang="en-US"/>
              <a:t> = ß</a:t>
            </a:r>
            <a:r>
              <a:rPr baseline="-25000" i="1" lang="en-US"/>
              <a:t>0</a:t>
            </a:r>
            <a:r>
              <a:rPr i="1" lang="en-US"/>
              <a:t> + ß</a:t>
            </a:r>
            <a:r>
              <a:rPr baseline="-25000" i="1" lang="en-US"/>
              <a:t>1</a:t>
            </a:r>
            <a:r>
              <a:rPr i="1" lang="en-US"/>
              <a:t>WCB</a:t>
            </a:r>
            <a:r>
              <a:rPr baseline="-25000" i="1" lang="en-US"/>
              <a:t>it</a:t>
            </a:r>
            <a:r>
              <a:rPr i="1" lang="en-US"/>
              <a:t> + ß</a:t>
            </a:r>
            <a:r>
              <a:rPr baseline="-25000" i="1" lang="en-US"/>
              <a:t>2</a:t>
            </a:r>
            <a:r>
              <a:rPr i="1" lang="en-US"/>
              <a:t>(ARS*WCB)</a:t>
            </a:r>
            <a:r>
              <a:rPr baseline="-25000" i="1" lang="en-US"/>
              <a:t>it</a:t>
            </a:r>
            <a:r>
              <a:rPr i="1" lang="en-US"/>
              <a:t> + ß</a:t>
            </a:r>
            <a:r>
              <a:rPr baseline="-25000" i="1" lang="en-US"/>
              <a:t>3</a:t>
            </a:r>
            <a:r>
              <a:rPr i="1" lang="en-US"/>
              <a:t>ARS</a:t>
            </a:r>
            <a:r>
              <a:rPr baseline="-25000" i="1" lang="en-US"/>
              <a:t>jt</a:t>
            </a:r>
            <a:r>
              <a:rPr i="1" lang="en-US"/>
              <a:t> + ß</a:t>
            </a:r>
            <a:r>
              <a:rPr baseline="-25000" i="1" lang="en-US"/>
              <a:t>4</a:t>
            </a:r>
            <a:r>
              <a:rPr i="1" lang="en-US"/>
              <a:t>BSIZE</a:t>
            </a:r>
            <a:r>
              <a:rPr baseline="-25000" i="1" lang="en-US"/>
              <a:t>it</a:t>
            </a:r>
            <a:r>
              <a:rPr i="1" lang="en-US"/>
              <a:t> + ß</a:t>
            </a:r>
            <a:r>
              <a:rPr baseline="-25000" i="1" lang="en-US"/>
              <a:t>5</a:t>
            </a:r>
            <a:r>
              <a:rPr i="1" lang="en-US"/>
              <a:t>BINDEP</a:t>
            </a:r>
            <a:r>
              <a:rPr baseline="-25000" i="1" lang="en-US"/>
              <a:t>it</a:t>
            </a:r>
            <a:r>
              <a:rPr i="1" lang="en-US"/>
              <a:t> + ß</a:t>
            </a:r>
            <a:r>
              <a:rPr baseline="-25000" i="1" lang="en-US"/>
              <a:t>6</a:t>
            </a:r>
            <a:r>
              <a:rPr i="1" lang="en-US"/>
              <a:t>ROA</a:t>
            </a:r>
            <a:r>
              <a:rPr baseline="-25000" i="1" lang="en-US"/>
              <a:t>it</a:t>
            </a:r>
            <a:r>
              <a:rPr i="1" lang="en-US"/>
              <a:t>+ ß</a:t>
            </a:r>
            <a:r>
              <a:rPr baseline="-25000" i="1" lang="en-US"/>
              <a:t>7</a:t>
            </a:r>
            <a:r>
              <a:rPr i="1" lang="en-US"/>
              <a:t>GROWTH</a:t>
            </a:r>
            <a:r>
              <a:rPr baseline="-25000" i="1" lang="en-US"/>
              <a:t>it</a:t>
            </a:r>
            <a:r>
              <a:rPr i="1" lang="en-US"/>
              <a:t>+ ß</a:t>
            </a:r>
            <a:r>
              <a:rPr baseline="-25000" i="1" lang="en-US"/>
              <a:t>8</a:t>
            </a:r>
            <a:r>
              <a:rPr i="1" lang="en-US"/>
              <a:t>SIZE</a:t>
            </a:r>
            <a:r>
              <a:rPr baseline="-25000" i="1" lang="en-US"/>
              <a:t>it</a:t>
            </a:r>
            <a:r>
              <a:rPr i="1" lang="en-US"/>
              <a:t>+ ß</a:t>
            </a:r>
            <a:r>
              <a:rPr baseline="-25000" i="1" lang="en-US"/>
              <a:t>9</a:t>
            </a:r>
            <a:r>
              <a:rPr i="1" lang="en-US"/>
              <a:t>LEV</a:t>
            </a:r>
            <a:r>
              <a:rPr baseline="-25000" i="1" lang="en-US"/>
              <a:t>it</a:t>
            </a:r>
            <a:r>
              <a:rPr i="1" lang="en-US"/>
              <a:t> + ß</a:t>
            </a:r>
            <a:r>
              <a:rPr baseline="-25000" i="1" lang="en-US"/>
              <a:t>10</a:t>
            </a:r>
            <a:r>
              <a:rPr i="1" lang="en-US"/>
              <a:t>RND</a:t>
            </a:r>
            <a:r>
              <a:rPr baseline="-25000" i="1" lang="en-US"/>
              <a:t>it</a:t>
            </a:r>
            <a:r>
              <a:rPr i="1" lang="en-US"/>
              <a:t> + ß</a:t>
            </a:r>
            <a:r>
              <a:rPr baseline="-25000" i="1" lang="en-US"/>
              <a:t>11</a:t>
            </a:r>
            <a:r>
              <a:rPr i="1" lang="en-US"/>
              <a:t>WBL</a:t>
            </a:r>
            <a:r>
              <a:rPr baseline="-25000" i="1" lang="en-US"/>
              <a:t>jt</a:t>
            </a:r>
            <a:r>
              <a:rPr i="1" lang="en-US"/>
              <a:t> + e</a:t>
            </a:r>
            <a:r>
              <a:rPr baseline="-25000" i="1" lang="en-US"/>
              <a:t>it</a:t>
            </a:r>
            <a:r>
              <a:rPr i="1" lang="en-US"/>
              <a:t>		                         (3)</a:t>
            </a:r>
            <a:endParaRPr/>
          </a:p>
          <a:p>
            <a:pPr indent="0" lvl="0" marL="0" rtl="0" algn="l">
              <a:lnSpc>
                <a:spcPct val="90000"/>
              </a:lnSpc>
              <a:spcBef>
                <a:spcPts val="1000"/>
              </a:spcBef>
              <a:spcAft>
                <a:spcPts val="0"/>
              </a:spcAft>
              <a:buClr>
                <a:schemeClr val="dk1"/>
              </a:buClr>
              <a:buSzPct val="100000"/>
              <a:buNone/>
            </a:pPr>
            <a:r>
              <a:t/>
            </a:r>
            <a:endParaRPr/>
          </a:p>
          <a:p>
            <a:pPr indent="0" lvl="0" marL="0" rtl="0" algn="l">
              <a:lnSpc>
                <a:spcPct val="90000"/>
              </a:lnSpc>
              <a:spcBef>
                <a:spcPts val="1000"/>
              </a:spcBef>
              <a:spcAft>
                <a:spcPts val="0"/>
              </a:spcAft>
              <a:buClr>
                <a:schemeClr val="dk1"/>
              </a:buClr>
              <a:buSzPct val="100000"/>
              <a:buNone/>
            </a:pPr>
            <a:r>
              <a:rPr i="1" lang="en-US"/>
              <a:t>ESGD</a:t>
            </a:r>
            <a:r>
              <a:rPr baseline="-25000" i="1" lang="en-US"/>
              <a:t>it</a:t>
            </a:r>
            <a:r>
              <a:rPr i="1" lang="en-US"/>
              <a:t> = ß</a:t>
            </a:r>
            <a:r>
              <a:rPr baseline="-25000" i="1" lang="en-US"/>
              <a:t>0</a:t>
            </a:r>
            <a:r>
              <a:rPr i="1" lang="en-US"/>
              <a:t> + ß</a:t>
            </a:r>
            <a:r>
              <a:rPr baseline="-25000" i="1" lang="en-US"/>
              <a:t>1</a:t>
            </a:r>
            <a:r>
              <a:rPr i="1" lang="en-US"/>
              <a:t>WCB</a:t>
            </a:r>
            <a:r>
              <a:rPr baseline="-25000" i="1" lang="en-US"/>
              <a:t>it</a:t>
            </a:r>
            <a:r>
              <a:rPr i="1" lang="en-US"/>
              <a:t> + ß</a:t>
            </a:r>
            <a:r>
              <a:rPr baseline="-25000" i="1" lang="en-US"/>
              <a:t>2</a:t>
            </a:r>
            <a:r>
              <a:rPr i="1" lang="en-US"/>
              <a:t>(ECB*WCB)</a:t>
            </a:r>
            <a:r>
              <a:rPr baseline="-25000" i="1" lang="en-US"/>
              <a:t>it</a:t>
            </a:r>
            <a:r>
              <a:rPr i="1" lang="en-US"/>
              <a:t> + ß</a:t>
            </a:r>
            <a:r>
              <a:rPr baseline="-25000" i="1" lang="en-US"/>
              <a:t>3</a:t>
            </a:r>
            <a:r>
              <a:rPr i="1" lang="en-US"/>
              <a:t>ECB</a:t>
            </a:r>
            <a:r>
              <a:rPr baseline="-25000" i="1" lang="en-US"/>
              <a:t>jt</a:t>
            </a:r>
            <a:r>
              <a:rPr i="1" lang="en-US"/>
              <a:t> + ß</a:t>
            </a:r>
            <a:r>
              <a:rPr baseline="-25000" i="1" lang="en-US"/>
              <a:t>4</a:t>
            </a:r>
            <a:r>
              <a:rPr i="1" lang="en-US"/>
              <a:t>BSIZE</a:t>
            </a:r>
            <a:r>
              <a:rPr baseline="-25000" i="1" lang="en-US"/>
              <a:t>it</a:t>
            </a:r>
            <a:r>
              <a:rPr i="1" lang="en-US"/>
              <a:t> + ß</a:t>
            </a:r>
            <a:r>
              <a:rPr baseline="-25000" i="1" lang="en-US"/>
              <a:t>5</a:t>
            </a:r>
            <a:r>
              <a:rPr i="1" lang="en-US"/>
              <a:t>BINDEP</a:t>
            </a:r>
            <a:r>
              <a:rPr baseline="-25000" i="1" lang="en-US"/>
              <a:t>it</a:t>
            </a:r>
            <a:r>
              <a:rPr i="1" lang="en-US"/>
              <a:t> + ß</a:t>
            </a:r>
            <a:r>
              <a:rPr baseline="-25000" i="1" lang="en-US"/>
              <a:t>6</a:t>
            </a:r>
            <a:r>
              <a:rPr i="1" lang="en-US"/>
              <a:t>ROA</a:t>
            </a:r>
            <a:r>
              <a:rPr baseline="-25000" i="1" lang="en-US"/>
              <a:t>it</a:t>
            </a:r>
            <a:r>
              <a:rPr i="1" lang="en-US"/>
              <a:t>+ ß</a:t>
            </a:r>
            <a:r>
              <a:rPr baseline="-25000" i="1" lang="en-US"/>
              <a:t>7</a:t>
            </a:r>
            <a:r>
              <a:rPr i="1" lang="en-US"/>
              <a:t>GROWTH</a:t>
            </a:r>
            <a:r>
              <a:rPr baseline="-25000" i="1" lang="en-US"/>
              <a:t>it</a:t>
            </a:r>
            <a:r>
              <a:rPr i="1" lang="en-US"/>
              <a:t>+ ß</a:t>
            </a:r>
            <a:r>
              <a:rPr baseline="-25000" i="1" lang="en-US"/>
              <a:t>8</a:t>
            </a:r>
            <a:r>
              <a:rPr i="1" lang="en-US"/>
              <a:t>SIZE</a:t>
            </a:r>
            <a:r>
              <a:rPr baseline="-25000" i="1" lang="en-US"/>
              <a:t>it</a:t>
            </a:r>
            <a:r>
              <a:rPr i="1" lang="en-US"/>
              <a:t>+ ß</a:t>
            </a:r>
            <a:r>
              <a:rPr baseline="-25000" i="1" lang="en-US"/>
              <a:t>9</a:t>
            </a:r>
            <a:r>
              <a:rPr i="1" lang="en-US"/>
              <a:t>LEV</a:t>
            </a:r>
            <a:r>
              <a:rPr baseline="-25000" i="1" lang="en-US"/>
              <a:t>it</a:t>
            </a:r>
            <a:r>
              <a:rPr i="1" lang="en-US"/>
              <a:t> + ß</a:t>
            </a:r>
            <a:r>
              <a:rPr baseline="-25000" i="1" lang="en-US"/>
              <a:t>10</a:t>
            </a:r>
            <a:r>
              <a:rPr i="1" lang="en-US"/>
              <a:t>RND</a:t>
            </a:r>
            <a:r>
              <a:rPr baseline="-25000" i="1" lang="en-US"/>
              <a:t>it</a:t>
            </a:r>
            <a:r>
              <a:rPr i="1" lang="en-US"/>
              <a:t> + ß</a:t>
            </a:r>
            <a:r>
              <a:rPr baseline="-25000" i="1" lang="en-US"/>
              <a:t>11</a:t>
            </a:r>
            <a:r>
              <a:rPr i="1" lang="en-US"/>
              <a:t>WBL</a:t>
            </a:r>
            <a:r>
              <a:rPr baseline="-25000" i="1" lang="en-US"/>
              <a:t>jt</a:t>
            </a:r>
            <a:r>
              <a:rPr i="1" lang="en-US"/>
              <a:t> + e</a:t>
            </a:r>
            <a:r>
              <a:rPr baseline="-25000" i="1" lang="en-US"/>
              <a:t>it</a:t>
            </a:r>
            <a:r>
              <a:rPr i="1" lang="en-US"/>
              <a:t>		                         (4)</a:t>
            </a:r>
            <a:endParaRPr/>
          </a:p>
          <a:p>
            <a:pPr indent="0" lvl="0" marL="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Descriptive Statistics</a:t>
            </a:r>
            <a:endParaRPr/>
          </a:p>
        </p:txBody>
      </p:sp>
      <p:sp>
        <p:nvSpPr>
          <p:cNvPr id="175" name="Google Shape;175;p2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0" lvl="0" marL="0" rtl="0" algn="l">
              <a:lnSpc>
                <a:spcPct val="90000"/>
              </a:lnSpc>
              <a:spcBef>
                <a:spcPts val="0"/>
              </a:spcBef>
              <a:spcAft>
                <a:spcPts val="0"/>
              </a:spcAft>
              <a:buClr>
                <a:schemeClr val="dk1"/>
              </a:buClr>
              <a:buSzPct val="100000"/>
              <a:buNone/>
            </a:pPr>
            <a:r>
              <a:t/>
            </a:r>
            <a:endParaRPr/>
          </a:p>
          <a:p>
            <a:pPr indent="-228600" lvl="0" marL="228600" rtl="0" algn="l">
              <a:lnSpc>
                <a:spcPct val="90000"/>
              </a:lnSpc>
              <a:spcBef>
                <a:spcPts val="1000"/>
              </a:spcBef>
              <a:spcAft>
                <a:spcPts val="0"/>
              </a:spcAft>
              <a:buClr>
                <a:schemeClr val="dk1"/>
              </a:buClr>
              <a:buSzPct val="100000"/>
              <a:buChar char="•"/>
            </a:pPr>
            <a:r>
              <a:rPr lang="en-US"/>
              <a:t>Mean value for </a:t>
            </a:r>
            <a:r>
              <a:rPr i="1" lang="en-US"/>
              <a:t>ESGD</a:t>
            </a:r>
            <a:r>
              <a:rPr lang="en-US"/>
              <a:t> is 20.753, which indicates very low levels of transparency on </a:t>
            </a:r>
            <a:r>
              <a:rPr i="1" lang="en-US"/>
              <a:t>ESG</a:t>
            </a:r>
            <a:r>
              <a:rPr lang="en-US"/>
              <a:t> issues - number of requirements for sustainability reporting has increased tenfold; however, growth in the publication of reporting and management resources has not been able to keep up with the growth in reporting requirements, mainly due to overlap in a large number of reporting requirements which makes reporting too complicated and confusing (Tahtinen and Clements, 2017).</a:t>
            </a:r>
            <a:endParaRPr/>
          </a:p>
          <a:p>
            <a:pPr indent="-228600" lvl="0" marL="228600" rtl="0" algn="l">
              <a:lnSpc>
                <a:spcPct val="90000"/>
              </a:lnSpc>
              <a:spcBef>
                <a:spcPts val="1000"/>
              </a:spcBef>
              <a:spcAft>
                <a:spcPts val="0"/>
              </a:spcAft>
              <a:buClr>
                <a:schemeClr val="dk1"/>
              </a:buClr>
              <a:buSzPct val="100000"/>
              <a:buChar char="•"/>
            </a:pPr>
            <a:r>
              <a:rPr lang="en-US"/>
              <a:t>Women only represent 7.756% of the board, on average. </a:t>
            </a:r>
            <a:endParaRPr/>
          </a:p>
          <a:p>
            <a:pPr indent="-228600" lvl="0" marL="228600" rtl="0" algn="l">
              <a:lnSpc>
                <a:spcPct val="90000"/>
              </a:lnSpc>
              <a:spcBef>
                <a:spcPts val="1000"/>
              </a:spcBef>
              <a:spcAft>
                <a:spcPts val="0"/>
              </a:spcAft>
              <a:buClr>
                <a:schemeClr val="dk1"/>
              </a:buClr>
              <a:buSzPct val="100000"/>
              <a:buChar char="•"/>
            </a:pPr>
            <a:r>
              <a:rPr lang="en-US"/>
              <a:t>The average values for </a:t>
            </a:r>
            <a:r>
              <a:rPr i="1" lang="en-US"/>
              <a:t>ACCOUNT</a:t>
            </a:r>
            <a:r>
              <a:rPr lang="en-US"/>
              <a:t>, </a:t>
            </a:r>
            <a:r>
              <a:rPr i="1" lang="en-US"/>
              <a:t>ARS</a:t>
            </a:r>
            <a:r>
              <a:rPr lang="en-US"/>
              <a:t>, and </a:t>
            </a:r>
            <a:r>
              <a:rPr i="1" lang="en-US"/>
              <a:t>ECB</a:t>
            </a:r>
            <a:r>
              <a:rPr lang="en-US"/>
              <a:t> are greater than 5 (</a:t>
            </a:r>
            <a:r>
              <a:rPr i="1" lang="en-US"/>
              <a:t>ACCOUNT</a:t>
            </a:r>
            <a:r>
              <a:rPr lang="en-US"/>
              <a:t> = 5.223; </a:t>
            </a:r>
            <a:r>
              <a:rPr i="1" lang="en-US"/>
              <a:t>ARS</a:t>
            </a:r>
            <a:r>
              <a:rPr lang="en-US"/>
              <a:t> = 5.494 and </a:t>
            </a:r>
            <a:r>
              <a:rPr i="1" lang="en-US"/>
              <a:t>ECB</a:t>
            </a:r>
            <a:r>
              <a:rPr lang="en-US"/>
              <a:t> = 5.260) - level of accountability is high on average.   </a:t>
            </a:r>
            <a:endParaRPr/>
          </a:p>
          <a:p>
            <a:pPr indent="-87630" lvl="1" marL="685800" rtl="0" algn="l">
              <a:lnSpc>
                <a:spcPct val="90000"/>
              </a:lnSpc>
              <a:spcBef>
                <a:spcPts val="500"/>
              </a:spcBef>
              <a:spcAft>
                <a:spcPts val="0"/>
              </a:spcAft>
              <a:buClr>
                <a:schemeClr val="dk1"/>
              </a:buClr>
              <a:buSzPct val="100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Univariate Statistics</a:t>
            </a:r>
            <a:endParaRPr/>
          </a:p>
        </p:txBody>
      </p:sp>
      <p:sp>
        <p:nvSpPr>
          <p:cNvPr id="181" name="Google Shape;181;p29"/>
          <p:cNvSpPr txBox="1"/>
          <p:nvPr>
            <p:ph idx="1" type="body"/>
          </p:nvPr>
        </p:nvSpPr>
        <p:spPr>
          <a:xfrm>
            <a:off x="838200" y="1825625"/>
            <a:ext cx="10515600" cy="4520584"/>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90000"/>
              </a:lnSpc>
              <a:spcBef>
                <a:spcPts val="0"/>
              </a:spcBef>
              <a:spcAft>
                <a:spcPts val="0"/>
              </a:spcAft>
              <a:buClr>
                <a:schemeClr val="dk1"/>
              </a:buClr>
              <a:buSzPct val="100000"/>
              <a:buChar char="•"/>
            </a:pPr>
            <a:r>
              <a:rPr lang="en-US"/>
              <a:t>Firms with at least one woman director record significantly higher </a:t>
            </a:r>
            <a:r>
              <a:rPr i="1" lang="en-US"/>
              <a:t>ESGD</a:t>
            </a:r>
            <a:r>
              <a:rPr lang="en-US"/>
              <a:t>.</a:t>
            </a:r>
            <a:endParaRPr/>
          </a:p>
          <a:p>
            <a:pPr indent="-228600" lvl="0" marL="228600" rtl="0" algn="l">
              <a:lnSpc>
                <a:spcPct val="90000"/>
              </a:lnSpc>
              <a:spcBef>
                <a:spcPts val="1000"/>
              </a:spcBef>
              <a:spcAft>
                <a:spcPts val="0"/>
              </a:spcAft>
              <a:buClr>
                <a:schemeClr val="dk1"/>
              </a:buClr>
              <a:buSzPct val="100000"/>
              <a:buChar char="•"/>
            </a:pPr>
            <a:r>
              <a:rPr lang="en-US"/>
              <a:t>Firms with at least one woman on board record significantly higher </a:t>
            </a:r>
            <a:r>
              <a:rPr i="1" lang="en-US"/>
              <a:t>ACCOUNT</a:t>
            </a:r>
            <a:r>
              <a:rPr lang="en-US"/>
              <a:t> (median only), </a:t>
            </a:r>
            <a:r>
              <a:rPr i="1" lang="en-US"/>
              <a:t>ARS</a:t>
            </a:r>
            <a:r>
              <a:rPr lang="en-US"/>
              <a:t>, and </a:t>
            </a:r>
            <a:r>
              <a:rPr i="1" lang="en-US"/>
              <a:t>ECB</a:t>
            </a:r>
            <a:r>
              <a:rPr lang="en-US"/>
              <a:t>. </a:t>
            </a:r>
            <a:endParaRPr/>
          </a:p>
          <a:p>
            <a:pPr indent="-228600" lvl="0" marL="228600" rtl="0" algn="l">
              <a:lnSpc>
                <a:spcPct val="90000"/>
              </a:lnSpc>
              <a:spcBef>
                <a:spcPts val="1000"/>
              </a:spcBef>
              <a:spcAft>
                <a:spcPts val="0"/>
              </a:spcAft>
              <a:buClr>
                <a:schemeClr val="dk1"/>
              </a:buClr>
              <a:buSzPct val="100000"/>
              <a:buChar char="•"/>
            </a:pPr>
            <a:r>
              <a:rPr lang="en-US"/>
              <a:t>No significant difference in </a:t>
            </a:r>
            <a:r>
              <a:rPr i="1" lang="en-US"/>
              <a:t>ESGD</a:t>
            </a:r>
            <a:r>
              <a:rPr lang="en-US"/>
              <a:t> for samples of firms in countries divided based on median values of ACCOUNT/ARS/ECB. </a:t>
            </a:r>
            <a:endParaRPr/>
          </a:p>
          <a:p>
            <a:pPr indent="-228600" lvl="0" marL="228600" rtl="0" algn="l">
              <a:lnSpc>
                <a:spcPct val="90000"/>
              </a:lnSpc>
              <a:spcBef>
                <a:spcPts val="1000"/>
              </a:spcBef>
              <a:spcAft>
                <a:spcPts val="0"/>
              </a:spcAft>
              <a:buClr>
                <a:schemeClr val="dk1"/>
              </a:buClr>
              <a:buSzPct val="100000"/>
              <a:buChar char="•"/>
            </a:pPr>
            <a:r>
              <a:rPr lang="en-US"/>
              <a:t>However, the sample that records above the median </a:t>
            </a:r>
            <a:r>
              <a:rPr i="1" lang="en-US"/>
              <a:t>ACCOUNT</a:t>
            </a:r>
            <a:r>
              <a:rPr lang="en-US"/>
              <a:t> value registered significantly higher </a:t>
            </a:r>
            <a:r>
              <a:rPr i="1" lang="en-US"/>
              <a:t>WCB</a:t>
            </a:r>
            <a:r>
              <a:rPr lang="en-US"/>
              <a:t>, </a:t>
            </a:r>
            <a:r>
              <a:rPr i="1" lang="en-US"/>
              <a:t>ARS</a:t>
            </a:r>
            <a:r>
              <a:rPr lang="en-US"/>
              <a:t>, and </a:t>
            </a:r>
            <a:r>
              <a:rPr i="1" lang="en-US"/>
              <a:t>ECB</a:t>
            </a:r>
            <a:r>
              <a:rPr lang="en-US"/>
              <a:t>. </a:t>
            </a:r>
            <a:endParaRPr/>
          </a:p>
          <a:p>
            <a:pPr indent="-228600" lvl="0" marL="228600" rtl="0" algn="l">
              <a:lnSpc>
                <a:spcPct val="90000"/>
              </a:lnSpc>
              <a:spcBef>
                <a:spcPts val="1000"/>
              </a:spcBef>
              <a:spcAft>
                <a:spcPts val="0"/>
              </a:spcAft>
              <a:buClr>
                <a:schemeClr val="dk1"/>
              </a:buClr>
              <a:buSzPct val="100000"/>
              <a:buChar char="•"/>
            </a:pPr>
            <a:r>
              <a:rPr lang="en-US"/>
              <a:t>Countries that record more than the median value of </a:t>
            </a:r>
            <a:r>
              <a:rPr i="1" lang="en-US"/>
              <a:t>ARS</a:t>
            </a:r>
            <a:r>
              <a:rPr lang="en-US"/>
              <a:t> have higher </a:t>
            </a:r>
            <a:r>
              <a:rPr i="1" lang="en-US"/>
              <a:t>ESG</a:t>
            </a:r>
            <a:r>
              <a:rPr lang="en-US"/>
              <a:t> disclosure, have significantly more women on board (</a:t>
            </a:r>
            <a:r>
              <a:rPr i="1" lang="en-US"/>
              <a:t>WCB</a:t>
            </a:r>
            <a:r>
              <a:rPr lang="en-US"/>
              <a:t>), </a:t>
            </a:r>
            <a:r>
              <a:rPr i="1" lang="en-US"/>
              <a:t>ACCOUNT</a:t>
            </a:r>
            <a:r>
              <a:rPr lang="en-US"/>
              <a:t>, and </a:t>
            </a:r>
            <a:r>
              <a:rPr i="1" lang="en-US"/>
              <a:t>ECB</a:t>
            </a:r>
            <a:r>
              <a:rPr lang="en-US"/>
              <a:t> scores. </a:t>
            </a:r>
            <a:endParaRPr/>
          </a:p>
          <a:p>
            <a:pPr indent="-228600" lvl="0" marL="228600" rtl="0" algn="l">
              <a:lnSpc>
                <a:spcPct val="90000"/>
              </a:lnSpc>
              <a:spcBef>
                <a:spcPts val="1000"/>
              </a:spcBef>
              <a:spcAft>
                <a:spcPts val="0"/>
              </a:spcAft>
              <a:buClr>
                <a:schemeClr val="dk1"/>
              </a:buClr>
              <a:buSzPct val="100000"/>
              <a:buChar char="•"/>
            </a:pPr>
            <a:r>
              <a:rPr i="1" lang="en-US"/>
              <a:t>ESGD</a:t>
            </a:r>
            <a:r>
              <a:rPr lang="en-US"/>
              <a:t> is significantly higher (median values only) for countries above the median value of </a:t>
            </a:r>
            <a:r>
              <a:rPr i="1" lang="en-US"/>
              <a:t>ECB</a:t>
            </a:r>
            <a:r>
              <a:rPr lang="en-US"/>
              <a:t>. </a:t>
            </a:r>
            <a:endParaRPr/>
          </a:p>
          <a:p>
            <a:pPr indent="-228600" lvl="0" marL="228600" rtl="0" algn="l">
              <a:lnSpc>
                <a:spcPct val="90000"/>
              </a:lnSpc>
              <a:spcBef>
                <a:spcPts val="1000"/>
              </a:spcBef>
              <a:spcAft>
                <a:spcPts val="0"/>
              </a:spcAft>
              <a:buClr>
                <a:schemeClr val="dk1"/>
              </a:buClr>
              <a:buSzPct val="100000"/>
              <a:buChar char="•"/>
            </a:pPr>
            <a:r>
              <a:rPr lang="en-US"/>
              <a:t>Suggests the role of country-level accountability in ensuring improved disclosure of </a:t>
            </a:r>
            <a:r>
              <a:rPr i="1" lang="en-US"/>
              <a:t>ESG</a:t>
            </a:r>
            <a:r>
              <a:rPr lang="en-US"/>
              <a:t> information and increased participation of women on the board of firms.</a:t>
            </a:r>
            <a:endParaRPr/>
          </a:p>
          <a:p>
            <a:pPr indent="-77470" lvl="0" marL="228600" rtl="0" algn="l">
              <a:lnSpc>
                <a:spcPct val="90000"/>
              </a:lnSpc>
              <a:spcBef>
                <a:spcPts val="1000"/>
              </a:spcBef>
              <a:spcAft>
                <a:spcPts val="0"/>
              </a:spcAft>
              <a:buClr>
                <a:schemeClr val="dk1"/>
              </a:buClr>
              <a:buSzPct val="100000"/>
              <a:buNone/>
            </a:pPr>
            <a:r>
              <a:t/>
            </a:r>
            <a:endParaRPr/>
          </a:p>
          <a:p>
            <a:pPr indent="-77470" lvl="0" marL="228600" rtl="0" algn="l">
              <a:lnSpc>
                <a:spcPct val="90000"/>
              </a:lnSpc>
              <a:spcBef>
                <a:spcPts val="1000"/>
              </a:spcBef>
              <a:spcAft>
                <a:spcPts val="0"/>
              </a:spcAft>
              <a:buClr>
                <a:schemeClr val="dk1"/>
              </a:buClr>
              <a:buSzPct val="100000"/>
              <a:buNone/>
            </a:pPr>
            <a:r>
              <a:t/>
            </a:r>
            <a:endParaRPr/>
          </a:p>
          <a:p>
            <a:pPr indent="-77470"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87" name="Google Shape;187;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Correlations analysis</a:t>
            </a:r>
            <a:endParaRPr/>
          </a:p>
          <a:p>
            <a:pPr indent="-228600" lvl="1" marL="685800" rtl="0" algn="l">
              <a:lnSpc>
                <a:spcPct val="90000"/>
              </a:lnSpc>
              <a:spcBef>
                <a:spcPts val="500"/>
              </a:spcBef>
              <a:spcAft>
                <a:spcPts val="0"/>
              </a:spcAft>
              <a:buClr>
                <a:schemeClr val="dk1"/>
              </a:buClr>
              <a:buSzPts val="2400"/>
              <a:buChar char="•"/>
            </a:pPr>
            <a:r>
              <a:rPr i="1" lang="en-US"/>
              <a:t>ESGD</a:t>
            </a:r>
            <a:r>
              <a:rPr lang="en-US"/>
              <a:t> has significant relationships with the country-level governance variables (</a:t>
            </a:r>
            <a:r>
              <a:rPr i="1" lang="en-US"/>
              <a:t>ACCOUNT</a:t>
            </a:r>
            <a:r>
              <a:rPr lang="en-US"/>
              <a:t>, </a:t>
            </a:r>
            <a:r>
              <a:rPr i="1" lang="en-US"/>
              <a:t>ARS</a:t>
            </a:r>
            <a:r>
              <a:rPr lang="en-US"/>
              <a:t> and </a:t>
            </a:r>
            <a:r>
              <a:rPr i="1" lang="en-US"/>
              <a:t>ECB</a:t>
            </a:r>
            <a:r>
              <a:rPr lang="en-US"/>
              <a:t>), although the relationships are negative (r = -0.092, r = -0.028 and r = -0.052, respectively).</a:t>
            </a:r>
            <a:endParaRPr/>
          </a:p>
          <a:p>
            <a:pPr indent="-228600" lvl="1" marL="685800" rtl="0" algn="l">
              <a:lnSpc>
                <a:spcPct val="90000"/>
              </a:lnSpc>
              <a:spcBef>
                <a:spcPts val="500"/>
              </a:spcBef>
              <a:spcAft>
                <a:spcPts val="0"/>
              </a:spcAft>
              <a:buClr>
                <a:schemeClr val="dk1"/>
              </a:buClr>
              <a:buSzPts val="2400"/>
              <a:buChar char="•"/>
            </a:pPr>
            <a:r>
              <a:rPr lang="en-US"/>
              <a:t>Among the control and independent variables, the correlation coefficients are low, with the highest being between SIZE and </a:t>
            </a:r>
            <a:r>
              <a:rPr i="1" lang="en-US"/>
              <a:t>BSIZE</a:t>
            </a:r>
            <a:r>
              <a:rPr lang="en-US"/>
              <a:t> (r=0.563); hence, there should not be any multicollinearity problems. </a:t>
            </a:r>
            <a:endParaRPr/>
          </a:p>
          <a:p>
            <a:pPr indent="0" lvl="1" marL="4572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Direct effect</a:t>
            </a:r>
            <a:endParaRPr/>
          </a:p>
        </p:txBody>
      </p:sp>
      <p:sp>
        <p:nvSpPr>
          <p:cNvPr id="193" name="Google Shape;193;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90000"/>
              </a:lnSpc>
              <a:spcBef>
                <a:spcPts val="0"/>
              </a:spcBef>
              <a:spcAft>
                <a:spcPts val="0"/>
              </a:spcAft>
              <a:buClr>
                <a:schemeClr val="dk1"/>
              </a:buClr>
              <a:buSzPct val="100000"/>
              <a:buChar char="•"/>
            </a:pPr>
            <a:r>
              <a:rPr lang="en-US"/>
              <a:t>Positive and significant coefficient for </a:t>
            </a:r>
            <a:r>
              <a:rPr i="1" lang="en-US"/>
              <a:t>WCB</a:t>
            </a:r>
            <a:r>
              <a:rPr lang="en-US"/>
              <a:t> (0.0061, p&lt;0.01), and this supports our first hypothesis (H1). </a:t>
            </a:r>
            <a:endParaRPr/>
          </a:p>
          <a:p>
            <a:pPr indent="-228600" lvl="0" marL="228600" rtl="0" algn="l">
              <a:lnSpc>
                <a:spcPct val="90000"/>
              </a:lnSpc>
              <a:spcBef>
                <a:spcPts val="1000"/>
              </a:spcBef>
              <a:spcAft>
                <a:spcPts val="0"/>
              </a:spcAft>
              <a:buClr>
                <a:schemeClr val="dk1"/>
              </a:buClr>
              <a:buSzPct val="100000"/>
              <a:buChar char="•"/>
            </a:pPr>
            <a:r>
              <a:rPr lang="en-US"/>
              <a:t>Suggests that the presence of women on the board of directors enhances the </a:t>
            </a:r>
            <a:r>
              <a:rPr i="1" lang="en-US"/>
              <a:t>ESG</a:t>
            </a:r>
            <a:r>
              <a:rPr lang="en-US"/>
              <a:t> disclosure of the firm.  </a:t>
            </a:r>
            <a:endParaRPr/>
          </a:p>
          <a:p>
            <a:pPr indent="-228600" lvl="0" marL="228600" rtl="0" algn="l">
              <a:lnSpc>
                <a:spcPct val="90000"/>
              </a:lnSpc>
              <a:spcBef>
                <a:spcPts val="1000"/>
              </a:spcBef>
              <a:spcAft>
                <a:spcPts val="0"/>
              </a:spcAft>
              <a:buClr>
                <a:schemeClr val="dk1"/>
              </a:buClr>
              <a:buSzPct val="100000"/>
              <a:buChar char="•"/>
            </a:pPr>
            <a:r>
              <a:rPr lang="en-US"/>
              <a:t>Supports the notion that women on the board of directors provide better monitoring, provide critical evaluation or organizational goals and enhance public perception (Adams and Ferreira, 2009). </a:t>
            </a:r>
            <a:endParaRPr/>
          </a:p>
          <a:p>
            <a:pPr indent="-228600" lvl="0" marL="228600" rtl="0" algn="l">
              <a:lnSpc>
                <a:spcPct val="90000"/>
              </a:lnSpc>
              <a:spcBef>
                <a:spcPts val="1000"/>
              </a:spcBef>
              <a:spcAft>
                <a:spcPts val="0"/>
              </a:spcAft>
              <a:buClr>
                <a:schemeClr val="dk1"/>
              </a:buClr>
              <a:buSzPct val="100000"/>
              <a:buChar char="•"/>
            </a:pPr>
            <a:r>
              <a:rPr lang="en-US"/>
              <a:t>Support the arguments that women</a:t>
            </a:r>
            <a:endParaRPr/>
          </a:p>
          <a:p>
            <a:pPr indent="-228600" lvl="1" marL="685800" rtl="0" algn="l">
              <a:lnSpc>
                <a:spcPct val="90000"/>
              </a:lnSpc>
              <a:spcBef>
                <a:spcPts val="500"/>
              </a:spcBef>
              <a:spcAft>
                <a:spcPts val="0"/>
              </a:spcAft>
              <a:buClr>
                <a:schemeClr val="dk1"/>
              </a:buClr>
              <a:buSzPct val="100000"/>
              <a:buChar char="•"/>
            </a:pPr>
            <a:r>
              <a:rPr lang="en-US"/>
              <a:t>in leadership could better address the stakeholders' interests than their male counterparts (Adams et al., 2011)</a:t>
            </a:r>
            <a:endParaRPr/>
          </a:p>
          <a:p>
            <a:pPr indent="-228600" lvl="1" marL="685800" rtl="0" algn="l">
              <a:lnSpc>
                <a:spcPct val="90000"/>
              </a:lnSpc>
              <a:spcBef>
                <a:spcPts val="500"/>
              </a:spcBef>
              <a:spcAft>
                <a:spcPts val="0"/>
              </a:spcAft>
              <a:buClr>
                <a:schemeClr val="dk1"/>
              </a:buClr>
              <a:buSzPct val="100000"/>
              <a:buChar char="•"/>
            </a:pPr>
            <a:r>
              <a:rPr lang="en-US"/>
              <a:t>have different backgrounds and experiences, such as non-business background that could accommodate the needs of other stakeholders (Manita et al., 2018; Hillman et al., 2008), enhances reputation (Manita et al., 2018) and improve public perception (Eagly et al., 2003) </a:t>
            </a:r>
            <a:endParaRPr/>
          </a:p>
          <a:p>
            <a:pPr indent="-228600" lvl="1" marL="685800" rtl="0" algn="l">
              <a:lnSpc>
                <a:spcPct val="90000"/>
              </a:lnSpc>
              <a:spcBef>
                <a:spcPts val="500"/>
              </a:spcBef>
              <a:spcAft>
                <a:spcPts val="0"/>
              </a:spcAft>
              <a:buClr>
                <a:schemeClr val="dk1"/>
              </a:buClr>
              <a:buSzPct val="100000"/>
              <a:buChar char="•"/>
            </a:pPr>
            <a:r>
              <a:rPr lang="en-US"/>
              <a:t>have a distinct psychological advantage that could be sensitive to certain organizational practice such as corporate social responsibility (Nielsen and Huse, 2010). </a:t>
            </a:r>
            <a:endParaRPr/>
          </a:p>
          <a:p>
            <a:pPr indent="-99059" lvl="1" marL="685800" rtl="0" algn="l">
              <a:lnSpc>
                <a:spcPct val="90000"/>
              </a:lnSpc>
              <a:spcBef>
                <a:spcPts val="500"/>
              </a:spcBef>
              <a:spcAft>
                <a:spcPts val="0"/>
              </a:spcAft>
              <a:buClr>
                <a:schemeClr val="dk1"/>
              </a:buClr>
              <a:buSzPct val="100000"/>
              <a:buNone/>
            </a:pPr>
            <a:r>
              <a:t/>
            </a:r>
            <a:endParaRPr/>
          </a:p>
          <a:p>
            <a:pPr indent="-99059" lvl="1" marL="685800" rtl="0" algn="l">
              <a:lnSpc>
                <a:spcPct val="90000"/>
              </a:lnSpc>
              <a:spcBef>
                <a:spcPts val="500"/>
              </a:spcBef>
              <a:spcAft>
                <a:spcPts val="0"/>
              </a:spcAft>
              <a:buClr>
                <a:schemeClr val="dk1"/>
              </a:buClr>
              <a:buSzPct val="1000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Introduction </a:t>
            </a:r>
            <a:endParaRPr/>
          </a:p>
        </p:txBody>
      </p:sp>
      <p:sp>
        <p:nvSpPr>
          <p:cNvPr id="91" name="Google Shape;9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lang="en-US"/>
              <a:t>Non-financial information disclosure reduces information asymmetry between firm’s management and its owners (Maroun, 2015)</a:t>
            </a:r>
            <a:endParaRPr/>
          </a:p>
          <a:p>
            <a:pPr indent="-228600" lvl="0" marL="228600" rtl="0" algn="l">
              <a:lnSpc>
                <a:spcPct val="90000"/>
              </a:lnSpc>
              <a:spcBef>
                <a:spcPts val="1000"/>
              </a:spcBef>
              <a:spcAft>
                <a:spcPts val="0"/>
              </a:spcAft>
              <a:buClr>
                <a:schemeClr val="dk1"/>
              </a:buClr>
              <a:buSzPts val="2800"/>
              <a:buChar char="•"/>
            </a:pPr>
            <a:r>
              <a:rPr lang="en-US"/>
              <a:t>Firms that have a clear focus on sustainability reporting are able to outperform their counterparts in the long run (Churet and Eccles, 2014) </a:t>
            </a:r>
            <a:endParaRPr/>
          </a:p>
          <a:p>
            <a:pPr indent="-228600" lvl="0" marL="228600" rtl="0" algn="l">
              <a:lnSpc>
                <a:spcPct val="90000"/>
              </a:lnSpc>
              <a:spcBef>
                <a:spcPts val="1000"/>
              </a:spcBef>
              <a:spcAft>
                <a:spcPts val="0"/>
              </a:spcAft>
              <a:buClr>
                <a:schemeClr val="dk1"/>
              </a:buClr>
              <a:buSzPts val="2800"/>
              <a:buChar char="•"/>
            </a:pPr>
            <a:r>
              <a:rPr lang="en-US"/>
              <a:t>Improved disclosure of </a:t>
            </a:r>
            <a:r>
              <a:rPr i="1" lang="en-US"/>
              <a:t>ESG</a:t>
            </a:r>
            <a:r>
              <a:rPr lang="en-US"/>
              <a:t> information leads to lower cost of capital, better access to finance and increased firm valuation (IFC, 2019).  </a:t>
            </a:r>
            <a:endParaRPr/>
          </a:p>
          <a:p>
            <a:pPr indent="-228600" lvl="0" marL="228600" rtl="0" algn="l">
              <a:lnSpc>
                <a:spcPct val="90000"/>
              </a:lnSpc>
              <a:spcBef>
                <a:spcPts val="1000"/>
              </a:spcBef>
              <a:spcAft>
                <a:spcPts val="0"/>
              </a:spcAft>
              <a:buClr>
                <a:schemeClr val="dk1"/>
              </a:buClr>
              <a:buSzPts val="2800"/>
              <a:buChar char="•"/>
            </a:pPr>
            <a:r>
              <a:rPr lang="en-US"/>
              <a:t>Corporate governance, particularly board characteristics, influence the quality of information disclosure and corporate reporting policy (Botti et al., 2014; Cheung et al., 2008; Kachouri and Jarboui, 2017; Chen and Jaggi, 2000; Samaha et al., 2015).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Moderating effects</a:t>
            </a:r>
            <a:endParaRPr/>
          </a:p>
        </p:txBody>
      </p:sp>
      <p:sp>
        <p:nvSpPr>
          <p:cNvPr id="199" name="Google Shape;199;p32"/>
          <p:cNvSpPr txBox="1"/>
          <p:nvPr>
            <p:ph idx="1" type="body"/>
          </p:nvPr>
        </p:nvSpPr>
        <p:spPr>
          <a:xfrm>
            <a:off x="838200" y="1825625"/>
            <a:ext cx="10515600" cy="473894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chemeClr val="dk1"/>
              </a:buClr>
              <a:buSzPct val="100000"/>
              <a:buChar char="•"/>
            </a:pPr>
            <a:r>
              <a:rPr lang="en-US"/>
              <a:t>Coefficient for interaction term ( </a:t>
            </a:r>
            <a:r>
              <a:rPr i="1" lang="en-US"/>
              <a:t>ACCOUNT</a:t>
            </a:r>
            <a:r>
              <a:rPr lang="en-US"/>
              <a:t>*</a:t>
            </a:r>
            <a:r>
              <a:rPr i="1" lang="en-US"/>
              <a:t>WCB</a:t>
            </a:r>
            <a:r>
              <a:rPr lang="en-US"/>
              <a:t>) is positive and significant (0.0049, p&lt;0.01) - supports that the positive relationship between </a:t>
            </a:r>
            <a:r>
              <a:rPr i="1" lang="en-US"/>
              <a:t>WCB</a:t>
            </a:r>
            <a:r>
              <a:rPr lang="en-US"/>
              <a:t> and </a:t>
            </a:r>
            <a:r>
              <a:rPr i="1" lang="en-US"/>
              <a:t>ESG</a:t>
            </a:r>
            <a:r>
              <a:rPr lang="en-US"/>
              <a:t> is strengthened for countries with a high level of accountability.  </a:t>
            </a:r>
            <a:endParaRPr/>
          </a:p>
          <a:p>
            <a:pPr indent="-228600" lvl="0" marL="228600" rtl="0" algn="l">
              <a:lnSpc>
                <a:spcPct val="90000"/>
              </a:lnSpc>
              <a:spcBef>
                <a:spcPts val="1000"/>
              </a:spcBef>
              <a:spcAft>
                <a:spcPts val="0"/>
              </a:spcAft>
              <a:buClr>
                <a:schemeClr val="dk1"/>
              </a:buClr>
              <a:buSzPct val="100000"/>
              <a:buChar char="•"/>
            </a:pPr>
            <a:r>
              <a:rPr i="1" lang="en-US"/>
              <a:t>ARS*WCB</a:t>
            </a:r>
            <a:r>
              <a:rPr lang="en-US"/>
              <a:t> – no support for the argument that the level of enforcement of accounting and reporting standards (ARS) enhances the role of women directors in </a:t>
            </a:r>
            <a:r>
              <a:rPr i="1" lang="en-US"/>
              <a:t>ESG</a:t>
            </a:r>
            <a:r>
              <a:rPr lang="en-US"/>
              <a:t> disclosure. </a:t>
            </a:r>
            <a:endParaRPr/>
          </a:p>
          <a:p>
            <a:pPr indent="-228600" lvl="0" marL="228600" rtl="0" algn="l">
              <a:lnSpc>
                <a:spcPct val="90000"/>
              </a:lnSpc>
              <a:spcBef>
                <a:spcPts val="1000"/>
              </a:spcBef>
              <a:spcAft>
                <a:spcPts val="0"/>
              </a:spcAft>
              <a:buClr>
                <a:schemeClr val="dk1"/>
              </a:buClr>
              <a:buSzPct val="100000"/>
              <a:buChar char="•"/>
            </a:pPr>
            <a:r>
              <a:rPr lang="en-US"/>
              <a:t>Interaction term for </a:t>
            </a:r>
            <a:r>
              <a:rPr i="1" lang="en-US"/>
              <a:t>ECB</a:t>
            </a:r>
            <a:r>
              <a:rPr lang="en-US"/>
              <a:t>*</a:t>
            </a:r>
            <a:r>
              <a:rPr i="1" lang="en-US"/>
              <a:t>WCB</a:t>
            </a:r>
            <a:r>
              <a:rPr lang="en-US"/>
              <a:t> is positive and significant (0.0059, p&lt;0.01), and this supports our second sub-hypothesis 2 (H2b). The positive coefficient is an indicator that board efficacy plays a significant role in enhancing the governance role of female directors.  </a:t>
            </a:r>
            <a:endParaRPr/>
          </a:p>
          <a:p>
            <a:pPr indent="-228600" lvl="0" marL="228600" rtl="0" algn="l">
              <a:lnSpc>
                <a:spcPct val="90000"/>
              </a:lnSpc>
              <a:spcBef>
                <a:spcPts val="1000"/>
              </a:spcBef>
              <a:spcAft>
                <a:spcPts val="0"/>
              </a:spcAft>
              <a:buClr>
                <a:schemeClr val="dk1"/>
              </a:buClr>
              <a:buSzPct val="100000"/>
              <a:buChar char="•"/>
            </a:pPr>
            <a:r>
              <a:rPr lang="en-US"/>
              <a:t>The positive moderating influence indicates that in countries with greater accountability (</a:t>
            </a:r>
            <a:r>
              <a:rPr i="1" lang="en-US"/>
              <a:t>ACCOUNT</a:t>
            </a:r>
            <a:r>
              <a:rPr lang="en-US"/>
              <a:t>) and corporate boards are effective (</a:t>
            </a:r>
            <a:r>
              <a:rPr i="1" lang="en-US"/>
              <a:t>ECB</a:t>
            </a:r>
            <a:r>
              <a:rPr lang="en-US"/>
              <a:t>), the inclusion of women on these firms' boards significantly improves the firms' </a:t>
            </a:r>
            <a:r>
              <a:rPr i="1" lang="en-US"/>
              <a:t>ESG</a:t>
            </a:r>
            <a:r>
              <a:rPr lang="en-US"/>
              <a:t> disclosure.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3"/>
          <p:cNvSpPr txBox="1"/>
          <p:nvPr>
            <p:ph idx="1" type="body"/>
          </p:nvPr>
        </p:nvSpPr>
        <p:spPr>
          <a:xfrm>
            <a:off x="838200" y="1323833"/>
            <a:ext cx="10515600" cy="4853130"/>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lnSpc>
                <a:spcPct val="90000"/>
              </a:lnSpc>
              <a:spcBef>
                <a:spcPts val="0"/>
              </a:spcBef>
              <a:spcAft>
                <a:spcPts val="0"/>
              </a:spcAft>
              <a:buClr>
                <a:schemeClr val="dk1"/>
              </a:buClr>
              <a:buSzPct val="100000"/>
              <a:buChar char="•"/>
            </a:pPr>
            <a:r>
              <a:rPr lang="en-US"/>
              <a:t>Findings support the ideas mooted by Cai et al. (2016) and Yu and Luu (2021) and the premise of the institutional theory that suggests the country-level regulatory forces influence the strength of corporate governance in a firm (Ernstberger and Grüning, 2013; Baldini et al., 2018). </a:t>
            </a:r>
            <a:endParaRPr/>
          </a:p>
          <a:p>
            <a:pPr indent="-228600" lvl="0" marL="228600" rtl="0" algn="l">
              <a:lnSpc>
                <a:spcPct val="90000"/>
              </a:lnSpc>
              <a:spcBef>
                <a:spcPts val="1000"/>
              </a:spcBef>
              <a:spcAft>
                <a:spcPts val="0"/>
              </a:spcAft>
              <a:buClr>
                <a:schemeClr val="dk1"/>
              </a:buClr>
              <a:buSzPct val="100000"/>
              <a:buChar char="•"/>
            </a:pPr>
            <a:r>
              <a:rPr lang="en-US"/>
              <a:t>The appointment of women on the board of firms would be based on their attributes (skills, experience, and qualifications) rather than as tokens to fulfill regulatory requirements.  </a:t>
            </a:r>
            <a:endParaRPr/>
          </a:p>
          <a:p>
            <a:pPr indent="-228600" lvl="0" marL="228600" rtl="0" algn="l">
              <a:lnSpc>
                <a:spcPct val="90000"/>
              </a:lnSpc>
              <a:spcBef>
                <a:spcPts val="1000"/>
              </a:spcBef>
              <a:spcAft>
                <a:spcPts val="0"/>
              </a:spcAft>
              <a:buClr>
                <a:schemeClr val="dk1"/>
              </a:buClr>
              <a:buSzPct val="100000"/>
              <a:buChar char="•"/>
            </a:pPr>
            <a:r>
              <a:rPr lang="en-US"/>
              <a:t>Diversity of the board results in the diversity of backgrounds, experiences, and perspectives and encourages the participation of female directors in voicing their concerns, which leads to improved decisions and better overall quality of disclosures (Adams and Ferreira, 2009). </a:t>
            </a:r>
            <a:endParaRPr/>
          </a:p>
          <a:p>
            <a:pPr indent="-228600" lvl="0" marL="228600" rtl="0" algn="l">
              <a:lnSpc>
                <a:spcPct val="90000"/>
              </a:lnSpc>
              <a:spcBef>
                <a:spcPts val="1000"/>
              </a:spcBef>
              <a:spcAft>
                <a:spcPts val="0"/>
              </a:spcAft>
              <a:buClr>
                <a:schemeClr val="dk1"/>
              </a:buClr>
              <a:buSzPct val="100000"/>
              <a:buChar char="•"/>
            </a:pPr>
            <a:r>
              <a:rPr lang="en-US"/>
              <a:t>Insignificant influence of </a:t>
            </a:r>
            <a:r>
              <a:rPr i="1" lang="en-US"/>
              <a:t>ARS</a:t>
            </a:r>
            <a:r>
              <a:rPr lang="en-US"/>
              <a:t> but significant influence of </a:t>
            </a:r>
            <a:r>
              <a:rPr i="1" lang="en-US"/>
              <a:t>ECB</a:t>
            </a:r>
            <a:r>
              <a:rPr lang="en-US"/>
              <a:t> on the relationship between board gender diversity and </a:t>
            </a:r>
            <a:r>
              <a:rPr i="1" lang="en-US"/>
              <a:t>ESG</a:t>
            </a:r>
            <a:r>
              <a:rPr lang="en-US"/>
              <a:t> disclosure implies that normative forces, rather than regulative forces, have greater influences on improving board governance, i.e., normative forces may be more effective than regulatory forces in ensuring good firm governance.  </a:t>
            </a:r>
            <a:endParaRPr/>
          </a:p>
          <a:p>
            <a:pPr indent="-228600" lvl="0" marL="228600" rtl="0" algn="l">
              <a:lnSpc>
                <a:spcPct val="90000"/>
              </a:lnSpc>
              <a:spcBef>
                <a:spcPts val="1000"/>
              </a:spcBef>
              <a:spcAft>
                <a:spcPts val="0"/>
              </a:spcAft>
              <a:buClr>
                <a:schemeClr val="dk1"/>
              </a:buClr>
              <a:buSzPct val="100000"/>
              <a:buChar char="•"/>
            </a:pPr>
            <a:r>
              <a:rPr lang="en-US"/>
              <a:t>Supports the findings of Labelle et al. (2015) regarding the ineffectiveness of regulatory forces.</a:t>
            </a:r>
            <a:endParaRPr/>
          </a:p>
          <a:p>
            <a:pPr indent="-228600" lvl="0" marL="228600" rtl="0" algn="l">
              <a:lnSpc>
                <a:spcPct val="90000"/>
              </a:lnSpc>
              <a:spcBef>
                <a:spcPts val="1000"/>
              </a:spcBef>
              <a:spcAft>
                <a:spcPts val="0"/>
              </a:spcAft>
              <a:buClr>
                <a:schemeClr val="dk1"/>
              </a:buClr>
              <a:buSzPct val="100000"/>
              <a:buChar char="•"/>
            </a:pPr>
            <a:r>
              <a:rPr lang="en-US"/>
              <a:t>Support the findings of Baldini et al. (2018) that strong legal frameworks result in reduced </a:t>
            </a:r>
            <a:r>
              <a:rPr i="1" lang="en-US"/>
              <a:t>ESG</a:t>
            </a:r>
            <a:r>
              <a:rPr lang="en-US"/>
              <a:t> disclosures.  </a:t>
            </a:r>
            <a:endParaRPr/>
          </a:p>
          <a:p>
            <a:pPr indent="-228600" lvl="0" marL="228600" rtl="0" algn="l">
              <a:lnSpc>
                <a:spcPct val="90000"/>
              </a:lnSpc>
              <a:spcBef>
                <a:spcPts val="1000"/>
              </a:spcBef>
              <a:spcAft>
                <a:spcPts val="0"/>
              </a:spcAft>
              <a:buClr>
                <a:schemeClr val="dk1"/>
              </a:buClr>
              <a:buSzPct val="100000"/>
              <a:buChar char="•"/>
            </a:pPr>
            <a:r>
              <a:rPr lang="en-US"/>
              <a:t>However, the result is only significant for the overall level of accountability (</a:t>
            </a:r>
            <a:r>
              <a:rPr i="1" lang="en-US"/>
              <a:t>ACCOUNT</a:t>
            </a:r>
            <a:r>
              <a:rPr lang="en-US"/>
              <a:t>) and not for its components (</a:t>
            </a:r>
            <a:r>
              <a:rPr i="1" lang="en-US"/>
              <a:t>ECB</a:t>
            </a:r>
            <a:r>
              <a:rPr lang="en-US"/>
              <a:t> and </a:t>
            </a:r>
            <a:r>
              <a:rPr i="1" lang="en-US"/>
              <a:t>ARS</a:t>
            </a:r>
            <a:r>
              <a:rPr lang="en-US"/>
              <a:t>) - further support Baldini et al.’s (2018) claim that country-level variables have heterogeneous effects on </a:t>
            </a:r>
            <a:r>
              <a:rPr i="1" lang="en-US"/>
              <a:t>ESG</a:t>
            </a:r>
            <a:r>
              <a:rPr lang="en-US"/>
              <a:t> disclosure levels.</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Practical implications</a:t>
            </a:r>
            <a:endParaRPr/>
          </a:p>
        </p:txBody>
      </p:sp>
      <p:sp>
        <p:nvSpPr>
          <p:cNvPr id="210" name="Google Shape;210;p3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lang="en-US"/>
              <a:t>Highlights the importance of strengthening the level of accountability and effectiveness of the board of directors through laws, regulations and practices at the national level for board diversity to have significant implications on firm outcomes.  </a:t>
            </a:r>
            <a:endParaRPr/>
          </a:p>
          <a:p>
            <a:pPr indent="-228600" lvl="0" marL="228600" rtl="0" algn="l">
              <a:lnSpc>
                <a:spcPct val="90000"/>
              </a:lnSpc>
              <a:spcBef>
                <a:spcPts val="1000"/>
              </a:spcBef>
              <a:spcAft>
                <a:spcPts val="0"/>
              </a:spcAft>
              <a:buClr>
                <a:schemeClr val="dk1"/>
              </a:buClr>
              <a:buSzPct val="100000"/>
              <a:buChar char="•"/>
            </a:pPr>
            <a:r>
              <a:rPr lang="en-US"/>
              <a:t>Inclusion of diverse board members and the formulation of national policies to mandate board diversity will only be affective in influencing firm outcomes if the policies are accompanies by greater accountability.  </a:t>
            </a:r>
            <a:endParaRPr/>
          </a:p>
          <a:p>
            <a:pPr indent="-228600" lvl="0" marL="228600" rtl="0" algn="l">
              <a:lnSpc>
                <a:spcPct val="90000"/>
              </a:lnSpc>
              <a:spcBef>
                <a:spcPts val="1000"/>
              </a:spcBef>
              <a:spcAft>
                <a:spcPts val="0"/>
              </a:spcAft>
              <a:buClr>
                <a:schemeClr val="dk1"/>
              </a:buClr>
              <a:buSzPct val="100000"/>
              <a:buChar char="•"/>
            </a:pPr>
            <a:r>
              <a:rPr lang="en-US"/>
              <a:t>Evident not just from the significant moderating influence of accountability and the efficacy of corporate boards, but also from  the insignificant effect of the strength of auditing and reporting standards as reporting standards without enforcement may not be effective in realizing the desired outcomes.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Theoretical implication</a:t>
            </a:r>
            <a:endParaRPr/>
          </a:p>
        </p:txBody>
      </p:sp>
      <p:sp>
        <p:nvSpPr>
          <p:cNvPr id="216" name="Google Shape;216;p3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Contributes to the literature on board gender diversity by examining the impact of female directors on </a:t>
            </a:r>
            <a:r>
              <a:rPr i="1" lang="en-US"/>
              <a:t>ESG</a:t>
            </a:r>
            <a:r>
              <a:rPr lang="en-US"/>
              <a:t> disclosures, given different country-level institutional forces. </a:t>
            </a:r>
            <a:endParaRPr/>
          </a:p>
          <a:p>
            <a:pPr indent="-228600" lvl="0" marL="228600" rtl="0" algn="l">
              <a:lnSpc>
                <a:spcPct val="90000"/>
              </a:lnSpc>
              <a:spcBef>
                <a:spcPts val="1000"/>
              </a:spcBef>
              <a:spcAft>
                <a:spcPts val="0"/>
              </a:spcAft>
              <a:buClr>
                <a:schemeClr val="dk1"/>
              </a:buClr>
              <a:buSzPts val="2800"/>
              <a:buChar char="•"/>
            </a:pPr>
            <a:r>
              <a:rPr lang="en-US"/>
              <a:t>Extend the work conducted in previous literature by considering different country variables that tackle the subject of accountability. </a:t>
            </a:r>
            <a:endParaRPr/>
          </a:p>
          <a:p>
            <a:pPr indent="-228600" lvl="0" marL="228600" rtl="0" algn="l">
              <a:lnSpc>
                <a:spcPct val="90000"/>
              </a:lnSpc>
              <a:spcBef>
                <a:spcPts val="1000"/>
              </a:spcBef>
              <a:spcAft>
                <a:spcPts val="0"/>
              </a:spcAft>
              <a:buClr>
                <a:schemeClr val="dk1"/>
              </a:buClr>
              <a:buSzPts val="2800"/>
              <a:buChar char="•"/>
            </a:pPr>
            <a:r>
              <a:rPr lang="en-US"/>
              <a:t>Contribute to the institutional theory by showing that country-level regulatory forces do influence firm activities and decisions but that the influence of the forces varies - normative forces have greater influence than regulative forces.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Gender diversity and ESG disclosure</a:t>
            </a:r>
            <a:endParaRPr/>
          </a:p>
        </p:txBody>
      </p:sp>
      <p:sp>
        <p:nvSpPr>
          <p:cNvPr id="97" name="Google Shape;97;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Positive relationship:</a:t>
            </a:r>
            <a:endParaRPr/>
          </a:p>
          <a:p>
            <a:pPr indent="-228600" lvl="1" marL="685800" rtl="0" algn="l">
              <a:lnSpc>
                <a:spcPct val="90000"/>
              </a:lnSpc>
              <a:spcBef>
                <a:spcPts val="500"/>
              </a:spcBef>
              <a:spcAft>
                <a:spcPts val="0"/>
              </a:spcAft>
              <a:buClr>
                <a:schemeClr val="dk1"/>
              </a:buClr>
              <a:buSzPts val="2400"/>
              <a:buChar char="•"/>
            </a:pPr>
            <a:r>
              <a:rPr lang="en-US"/>
              <a:t>Diamantopoulos et al. (2013), Velte (2016), Issa and Fang (2019), Wasiuzzaman and Wan Mohammad (2019) and Issa and Zaid (2021) </a:t>
            </a:r>
            <a:endParaRPr/>
          </a:p>
          <a:p>
            <a:pPr indent="-228600" lvl="0" marL="228600" rtl="0" algn="l">
              <a:lnSpc>
                <a:spcPct val="90000"/>
              </a:lnSpc>
              <a:spcBef>
                <a:spcPts val="1000"/>
              </a:spcBef>
              <a:spcAft>
                <a:spcPts val="0"/>
              </a:spcAft>
              <a:buClr>
                <a:schemeClr val="dk1"/>
              </a:buClr>
              <a:buSzPts val="2800"/>
              <a:buChar char="•"/>
            </a:pPr>
            <a:r>
              <a:rPr lang="en-US"/>
              <a:t>Negative relationship:</a:t>
            </a:r>
            <a:endParaRPr/>
          </a:p>
          <a:p>
            <a:pPr indent="-228600" lvl="1" marL="685800" rtl="0" algn="l">
              <a:lnSpc>
                <a:spcPct val="90000"/>
              </a:lnSpc>
              <a:spcBef>
                <a:spcPts val="500"/>
              </a:spcBef>
              <a:spcAft>
                <a:spcPts val="0"/>
              </a:spcAft>
              <a:buClr>
                <a:schemeClr val="dk1"/>
              </a:buClr>
              <a:buSzPts val="2400"/>
              <a:buChar char="•"/>
            </a:pPr>
            <a:r>
              <a:rPr lang="en-US"/>
              <a:t>Husted and de Sousa-Filho (2019) </a:t>
            </a:r>
            <a:endParaRPr/>
          </a:p>
          <a:p>
            <a:pPr indent="-228600" lvl="0" marL="228600" rtl="0" algn="l">
              <a:lnSpc>
                <a:spcPct val="90000"/>
              </a:lnSpc>
              <a:spcBef>
                <a:spcPts val="1000"/>
              </a:spcBef>
              <a:spcAft>
                <a:spcPts val="0"/>
              </a:spcAft>
              <a:buClr>
                <a:schemeClr val="dk1"/>
              </a:buClr>
              <a:buSzPts val="2800"/>
              <a:buChar char="•"/>
            </a:pPr>
            <a:r>
              <a:rPr lang="en-US"/>
              <a:t>No relationship:</a:t>
            </a:r>
            <a:endParaRPr/>
          </a:p>
          <a:p>
            <a:pPr indent="-228600" lvl="1" marL="685800" rtl="0" algn="l">
              <a:lnSpc>
                <a:spcPct val="90000"/>
              </a:lnSpc>
              <a:spcBef>
                <a:spcPts val="500"/>
              </a:spcBef>
              <a:spcAft>
                <a:spcPts val="0"/>
              </a:spcAft>
              <a:buClr>
                <a:schemeClr val="dk1"/>
              </a:buClr>
              <a:buSzPts val="2400"/>
              <a:buChar char="•"/>
            </a:pPr>
            <a:r>
              <a:rPr lang="en-US"/>
              <a:t>Manita et al. (2018)</a:t>
            </a:r>
            <a:endParaRPr/>
          </a:p>
          <a:p>
            <a:pPr indent="0" lvl="0" marL="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Importance of the country context</a:t>
            </a:r>
            <a:endParaRPr/>
          </a:p>
        </p:txBody>
      </p:sp>
      <p:sp>
        <p:nvSpPr>
          <p:cNvPr id="103" name="Google Shape;103;p16"/>
          <p:cNvSpPr txBox="1"/>
          <p:nvPr>
            <p:ph idx="1" type="body"/>
          </p:nvPr>
        </p:nvSpPr>
        <p:spPr>
          <a:xfrm>
            <a:off x="838200" y="1825625"/>
            <a:ext cx="10515600" cy="4643414"/>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90000"/>
              </a:lnSpc>
              <a:spcBef>
                <a:spcPts val="0"/>
              </a:spcBef>
              <a:spcAft>
                <a:spcPts val="0"/>
              </a:spcAft>
              <a:buClr>
                <a:schemeClr val="dk1"/>
              </a:buClr>
              <a:buSzPct val="100000"/>
              <a:buChar char="•"/>
            </a:pPr>
            <a:r>
              <a:rPr lang="en-US"/>
              <a:t>Samaha et al. (2015) - countries’ legal and institutional systems plays an important in influencing the effect of board and audit characteristics on the disclosure of information. </a:t>
            </a:r>
            <a:endParaRPr/>
          </a:p>
          <a:p>
            <a:pPr indent="-228600" lvl="0" marL="228600" rtl="0" algn="l">
              <a:lnSpc>
                <a:spcPct val="90000"/>
              </a:lnSpc>
              <a:spcBef>
                <a:spcPts val="1000"/>
              </a:spcBef>
              <a:spcAft>
                <a:spcPts val="0"/>
              </a:spcAft>
              <a:buClr>
                <a:schemeClr val="dk1"/>
              </a:buClr>
              <a:buSzPct val="100000"/>
              <a:buChar char="•"/>
            </a:pPr>
            <a:r>
              <a:rPr lang="en-US"/>
              <a:t>Husted and Sousa-Filho (2019) - the country context not only constrains the antecedents and consequences of </a:t>
            </a:r>
            <a:r>
              <a:rPr i="1" lang="en-US"/>
              <a:t>ESG</a:t>
            </a:r>
            <a:r>
              <a:rPr lang="en-US"/>
              <a:t> disclosures but it also moderates the relationship between </a:t>
            </a:r>
            <a:r>
              <a:rPr i="1" lang="en-US"/>
              <a:t>ESG</a:t>
            </a:r>
            <a:r>
              <a:rPr lang="en-US"/>
              <a:t> disclosure and its antecedents and outcomes. </a:t>
            </a:r>
            <a:endParaRPr/>
          </a:p>
          <a:p>
            <a:pPr indent="-228600" lvl="0" marL="228600" rtl="0" algn="l">
              <a:lnSpc>
                <a:spcPct val="90000"/>
              </a:lnSpc>
              <a:spcBef>
                <a:spcPts val="1000"/>
              </a:spcBef>
              <a:spcAft>
                <a:spcPts val="0"/>
              </a:spcAft>
              <a:buClr>
                <a:schemeClr val="dk1"/>
              </a:buClr>
              <a:buSzPct val="100000"/>
              <a:buChar char="•"/>
            </a:pPr>
            <a:r>
              <a:rPr lang="en-US"/>
              <a:t>Cai et al. (2016), Boubakri et al. (2016) and Liang and Renneboog (2017) – focused on country context in their study on corporate social responsibility (CSR).  </a:t>
            </a:r>
            <a:endParaRPr/>
          </a:p>
          <a:p>
            <a:pPr indent="-228600" lvl="0" marL="228600" rtl="0" algn="l">
              <a:lnSpc>
                <a:spcPct val="90000"/>
              </a:lnSpc>
              <a:spcBef>
                <a:spcPts val="1000"/>
              </a:spcBef>
              <a:spcAft>
                <a:spcPts val="0"/>
              </a:spcAft>
              <a:buClr>
                <a:schemeClr val="dk1"/>
              </a:buClr>
              <a:buSzPct val="100000"/>
              <a:buChar char="•"/>
            </a:pPr>
            <a:r>
              <a:rPr lang="en-US"/>
              <a:t>Baldini et al. (2018) - use political, labor, and cultural system, and two firm-level variables; visibility and non-visibility to investors, to analyze their effects on </a:t>
            </a:r>
            <a:r>
              <a:rPr i="1" lang="en-US"/>
              <a:t>ESG</a:t>
            </a:r>
            <a:r>
              <a:rPr lang="en-US"/>
              <a:t> disclosure. </a:t>
            </a:r>
            <a:endParaRPr/>
          </a:p>
          <a:p>
            <a:pPr indent="-228600" lvl="0" marL="228600" rtl="0" algn="l">
              <a:lnSpc>
                <a:spcPct val="90000"/>
              </a:lnSpc>
              <a:spcBef>
                <a:spcPts val="1000"/>
              </a:spcBef>
              <a:spcAft>
                <a:spcPts val="0"/>
              </a:spcAft>
              <a:buClr>
                <a:schemeClr val="dk1"/>
              </a:buClr>
              <a:buSzPct val="100000"/>
              <a:buChar char="•"/>
            </a:pPr>
            <a:r>
              <a:rPr lang="en-US"/>
              <a:t>Lopatta et al. (2020) - importance of different institutional backgrounds through the cross-national nature of their study. </a:t>
            </a:r>
            <a:endParaRPr/>
          </a:p>
          <a:p>
            <a:pPr indent="-228600" lvl="0" marL="228600" rtl="0" algn="l">
              <a:lnSpc>
                <a:spcPct val="90000"/>
              </a:lnSpc>
              <a:spcBef>
                <a:spcPts val="1000"/>
              </a:spcBef>
              <a:spcAft>
                <a:spcPts val="0"/>
              </a:spcAft>
              <a:buClr>
                <a:schemeClr val="dk1"/>
              </a:buClr>
              <a:buSzPct val="100000"/>
              <a:buChar char="•"/>
            </a:pPr>
            <a:r>
              <a:rPr lang="en-US"/>
              <a:t>Issa and Fang (2019) and Issa and Zaid (2021) - importance of considering institutional characteristics when studying the relationship between board gender diversity and CSR disclosure.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Significance of this study</a:t>
            </a:r>
            <a:endParaRPr/>
          </a:p>
        </p:txBody>
      </p:sp>
      <p:sp>
        <p:nvSpPr>
          <p:cNvPr id="109" name="Google Shape;109;p17"/>
          <p:cNvSpPr txBox="1"/>
          <p:nvPr>
            <p:ph idx="1" type="body"/>
          </p:nvPr>
        </p:nvSpPr>
        <p:spPr>
          <a:xfrm>
            <a:off x="838200" y="1825625"/>
            <a:ext cx="10515600" cy="4643414"/>
          </a:xfrm>
          <a:prstGeom prst="rect">
            <a:avLst/>
          </a:prstGeom>
          <a:noFill/>
          <a:ln>
            <a:noFill/>
          </a:ln>
        </p:spPr>
        <p:txBody>
          <a:bodyPr anchorCtr="0" anchor="t" bIns="45700" lIns="91425" spcFirstLastPara="1" rIns="91425" wrap="square" tIns="45700">
            <a:normAutofit fontScale="70000" lnSpcReduction="20000"/>
          </a:bodyPr>
          <a:lstStyle/>
          <a:p>
            <a:pPr indent="-228600" lvl="0" marL="228600" rtl="0" algn="l">
              <a:lnSpc>
                <a:spcPct val="90000"/>
              </a:lnSpc>
              <a:spcBef>
                <a:spcPts val="0"/>
              </a:spcBef>
              <a:spcAft>
                <a:spcPts val="0"/>
              </a:spcAft>
              <a:buClr>
                <a:schemeClr val="dk1"/>
              </a:buClr>
              <a:buSzPct val="100000"/>
              <a:buChar char="•"/>
            </a:pPr>
            <a:r>
              <a:rPr lang="en-US"/>
              <a:t>Revisit the link between board gender diversity and </a:t>
            </a:r>
            <a:r>
              <a:rPr i="1" lang="en-US"/>
              <a:t>ESG</a:t>
            </a:r>
            <a:r>
              <a:rPr lang="en-US"/>
              <a:t> disclosure by taking into consideration the effect of country-level accountability in influencing the relationship between board gender diversity and </a:t>
            </a:r>
            <a:r>
              <a:rPr i="1" lang="en-US"/>
              <a:t>ESG</a:t>
            </a:r>
            <a:r>
              <a:rPr lang="en-US"/>
              <a:t> disclosure levels.  </a:t>
            </a:r>
            <a:endParaRPr/>
          </a:p>
          <a:p>
            <a:pPr indent="-228600" lvl="0" marL="228600" rtl="0" algn="l">
              <a:lnSpc>
                <a:spcPct val="90000"/>
              </a:lnSpc>
              <a:spcBef>
                <a:spcPts val="1000"/>
              </a:spcBef>
              <a:spcAft>
                <a:spcPts val="0"/>
              </a:spcAft>
              <a:buClr>
                <a:schemeClr val="dk1"/>
              </a:buClr>
              <a:buSzPct val="100000"/>
              <a:buChar char="•"/>
            </a:pPr>
            <a:r>
              <a:rPr lang="en-US"/>
              <a:t>Extend the work by Baldini et al. (2018) - we now consider board gender diversity as a unique firm-level determinant for </a:t>
            </a:r>
            <a:r>
              <a:rPr i="1" lang="en-US"/>
              <a:t>ESG</a:t>
            </a:r>
            <a:r>
              <a:rPr lang="en-US"/>
              <a:t> disclosure</a:t>
            </a:r>
            <a:endParaRPr/>
          </a:p>
          <a:p>
            <a:pPr indent="-228600" lvl="0" marL="228600" rtl="0" algn="l">
              <a:lnSpc>
                <a:spcPct val="90000"/>
              </a:lnSpc>
              <a:spcBef>
                <a:spcPts val="1000"/>
              </a:spcBef>
              <a:spcAft>
                <a:spcPts val="0"/>
              </a:spcAft>
              <a:buClr>
                <a:schemeClr val="dk1"/>
              </a:buClr>
              <a:buSzPct val="100000"/>
              <a:buChar char="•"/>
            </a:pPr>
            <a:r>
              <a:rPr lang="en-US"/>
              <a:t>Investigation is focused on the role these country-level variables play in enhancing or diminishing the role of board gender diversity on </a:t>
            </a:r>
            <a:r>
              <a:rPr i="1" lang="en-US"/>
              <a:t>ESG</a:t>
            </a:r>
            <a:r>
              <a:rPr lang="en-US"/>
              <a:t> disclosure. </a:t>
            </a:r>
            <a:endParaRPr/>
          </a:p>
          <a:p>
            <a:pPr indent="-228600" lvl="0" marL="228600" rtl="0" algn="l">
              <a:lnSpc>
                <a:spcPct val="90000"/>
              </a:lnSpc>
              <a:spcBef>
                <a:spcPts val="1000"/>
              </a:spcBef>
              <a:spcAft>
                <a:spcPts val="0"/>
              </a:spcAft>
              <a:buClr>
                <a:schemeClr val="dk1"/>
              </a:buClr>
              <a:buSzPct val="100000"/>
              <a:buChar char="•"/>
            </a:pPr>
            <a:r>
              <a:rPr lang="en-US"/>
              <a:t>We differ from Baldini et al. (2018) as we consider a different set of country-level variables that are important in influencing disclosure levels, i.e., accountability.</a:t>
            </a:r>
            <a:endParaRPr/>
          </a:p>
          <a:p>
            <a:pPr indent="-228600" lvl="0" marL="228600" rtl="0" algn="l">
              <a:lnSpc>
                <a:spcPct val="90000"/>
              </a:lnSpc>
              <a:spcBef>
                <a:spcPts val="1000"/>
              </a:spcBef>
              <a:spcAft>
                <a:spcPts val="0"/>
              </a:spcAft>
              <a:buClr>
                <a:schemeClr val="dk1"/>
              </a:buClr>
              <a:buSzPct val="100000"/>
              <a:buChar char="•"/>
            </a:pPr>
            <a:r>
              <a:rPr lang="en-US"/>
              <a:t>Strength of the auditing and reporting standards and the efficacy of the corporate boards in a country are examined. </a:t>
            </a:r>
            <a:endParaRPr/>
          </a:p>
          <a:p>
            <a:pPr indent="-228600" lvl="0" marL="228600" rtl="0" algn="l">
              <a:lnSpc>
                <a:spcPct val="90000"/>
              </a:lnSpc>
              <a:spcBef>
                <a:spcPts val="1000"/>
              </a:spcBef>
              <a:spcAft>
                <a:spcPts val="0"/>
              </a:spcAft>
              <a:buClr>
                <a:schemeClr val="dk1"/>
              </a:buClr>
              <a:buSzPct val="100000"/>
              <a:buChar char="•"/>
            </a:pPr>
            <a:r>
              <a:rPr lang="en-US"/>
              <a:t>We posit that the influence of board gender diversity on corporate decisions depends largely on the quality of governance of the firm (Shoham et al., 2020), while the effectiveness of internal firm governance depends on the strength of external governance (Baldini et al., 2018; Kilic et al., 2020). </a:t>
            </a:r>
            <a:endParaRPr/>
          </a:p>
          <a:p>
            <a:pPr indent="-228600" lvl="0" marL="228600" rtl="0" algn="l">
              <a:lnSpc>
                <a:spcPct val="90000"/>
              </a:lnSpc>
              <a:spcBef>
                <a:spcPts val="1000"/>
              </a:spcBef>
              <a:spcAft>
                <a:spcPts val="0"/>
              </a:spcAft>
              <a:buClr>
                <a:schemeClr val="dk1"/>
              </a:buClr>
              <a:buSzPct val="100000"/>
              <a:buChar char="•"/>
            </a:pPr>
            <a:r>
              <a:rPr lang="en-US"/>
              <a:t>Thus, institutional variables that could have moderating influences on the effect board gender diversity has </a:t>
            </a:r>
            <a:r>
              <a:rPr i="1" lang="en-US"/>
              <a:t>ESG</a:t>
            </a:r>
            <a:r>
              <a:rPr lang="en-US"/>
              <a:t> disclosure.</a:t>
            </a:r>
            <a:endParaRPr/>
          </a:p>
          <a:p>
            <a:pPr indent="-104140"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Board gender diversity and ESG disclosure</a:t>
            </a:r>
            <a:endParaRPr/>
          </a:p>
        </p:txBody>
      </p:sp>
      <p:sp>
        <p:nvSpPr>
          <p:cNvPr id="115" name="Google Shape;115;p18"/>
          <p:cNvSpPr txBox="1"/>
          <p:nvPr>
            <p:ph idx="1" type="body"/>
          </p:nvPr>
        </p:nvSpPr>
        <p:spPr>
          <a:xfrm>
            <a:off x="838200" y="1690687"/>
            <a:ext cx="10515600" cy="4983067"/>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90000"/>
              </a:lnSpc>
              <a:spcBef>
                <a:spcPts val="0"/>
              </a:spcBef>
              <a:spcAft>
                <a:spcPts val="0"/>
              </a:spcAft>
              <a:buClr>
                <a:schemeClr val="dk1"/>
              </a:buClr>
              <a:buSzPct val="100000"/>
              <a:buChar char="•"/>
            </a:pPr>
            <a:r>
              <a:rPr lang="en-US"/>
              <a:t>Organizational diversity including gender, provides divergent resources that the company will benefit from (Velte, 2016; Adams and Ferreira, 2009).</a:t>
            </a:r>
            <a:endParaRPr/>
          </a:p>
          <a:p>
            <a:pPr indent="-228600" lvl="0" marL="228600" rtl="0" algn="l">
              <a:lnSpc>
                <a:spcPct val="90000"/>
              </a:lnSpc>
              <a:spcBef>
                <a:spcPts val="1000"/>
              </a:spcBef>
              <a:spcAft>
                <a:spcPts val="0"/>
              </a:spcAft>
              <a:buClr>
                <a:schemeClr val="dk1"/>
              </a:buClr>
              <a:buSzPct val="100000"/>
              <a:buChar char="•"/>
            </a:pPr>
            <a:r>
              <a:rPr lang="en-US"/>
              <a:t>Diversity on the board will enhance monitoring efficiency and thus increase </a:t>
            </a:r>
            <a:r>
              <a:rPr i="1" lang="en-US"/>
              <a:t>ESG</a:t>
            </a:r>
            <a:r>
              <a:rPr lang="en-US"/>
              <a:t> performance (Velte, 2016; Husted and de Sousa-Filho, 2019).</a:t>
            </a:r>
            <a:endParaRPr/>
          </a:p>
          <a:p>
            <a:pPr indent="-228600" lvl="0" marL="228600" rtl="0" algn="l">
              <a:lnSpc>
                <a:spcPct val="90000"/>
              </a:lnSpc>
              <a:spcBef>
                <a:spcPts val="1000"/>
              </a:spcBef>
              <a:spcAft>
                <a:spcPts val="0"/>
              </a:spcAft>
              <a:buClr>
                <a:schemeClr val="dk1"/>
              </a:buClr>
              <a:buSzPct val="100000"/>
              <a:buChar char="•"/>
            </a:pPr>
            <a:r>
              <a:rPr lang="en-US"/>
              <a:t>Manita et al. (2018)</a:t>
            </a:r>
            <a:endParaRPr/>
          </a:p>
          <a:p>
            <a:pPr indent="-228600" lvl="1" marL="685800" rtl="0" algn="l">
              <a:lnSpc>
                <a:spcPct val="90000"/>
              </a:lnSpc>
              <a:spcBef>
                <a:spcPts val="500"/>
              </a:spcBef>
              <a:spcAft>
                <a:spcPts val="0"/>
              </a:spcAft>
              <a:buClr>
                <a:schemeClr val="dk1"/>
              </a:buClr>
              <a:buSzPct val="100000"/>
              <a:buChar char="•"/>
            </a:pPr>
            <a:r>
              <a:rPr lang="en-US"/>
              <a:t>Different perceptions in leadership roles - women have more communal characteristics and are more concerned about the welfare of others - women in leadership could better address the stakeholders' interest instead of their male counterparts, who tend to be more concerned with shareholders and economic concerns (Adams et al., 2011). </a:t>
            </a:r>
            <a:endParaRPr/>
          </a:p>
          <a:p>
            <a:pPr indent="-228600" lvl="1" marL="685800" rtl="0" algn="l">
              <a:lnSpc>
                <a:spcPct val="90000"/>
              </a:lnSpc>
              <a:spcBef>
                <a:spcPts val="500"/>
              </a:spcBef>
              <a:spcAft>
                <a:spcPts val="0"/>
              </a:spcAft>
              <a:buClr>
                <a:schemeClr val="dk1"/>
              </a:buClr>
              <a:buSzPct val="100000"/>
              <a:buChar char="•"/>
            </a:pPr>
            <a:r>
              <a:rPr lang="en-US"/>
              <a:t>Women directors have different backgrounds and experiences (Hillman et al., 2002; Singh et al., 2008), such as having a non-business experience that could accommodate the needs of other stakeholders. </a:t>
            </a:r>
            <a:endParaRPr/>
          </a:p>
          <a:p>
            <a:pPr indent="-228600" lvl="1" marL="685800" rtl="0" algn="l">
              <a:lnSpc>
                <a:spcPct val="90000"/>
              </a:lnSpc>
              <a:spcBef>
                <a:spcPts val="500"/>
              </a:spcBef>
              <a:spcAft>
                <a:spcPts val="0"/>
              </a:spcAft>
              <a:buClr>
                <a:schemeClr val="dk1"/>
              </a:buClr>
              <a:buSzPct val="100000"/>
              <a:buChar char="•"/>
            </a:pPr>
            <a:r>
              <a:rPr lang="en-US"/>
              <a:t>Appointment of women directors on the board enhances their (firm) reputation and plays an important role in signaling the firm's adherence to society's expectations. </a:t>
            </a:r>
            <a:endParaRPr/>
          </a:p>
          <a:p>
            <a:pPr indent="-228600" lvl="1" marL="685800" rtl="0" algn="l">
              <a:lnSpc>
                <a:spcPct val="90000"/>
              </a:lnSpc>
              <a:spcBef>
                <a:spcPts val="500"/>
              </a:spcBef>
              <a:spcAft>
                <a:spcPts val="0"/>
              </a:spcAft>
              <a:buClr>
                <a:schemeClr val="dk1"/>
              </a:buClr>
              <a:buSzPct val="100000"/>
              <a:buChar char="•"/>
            </a:pPr>
            <a:r>
              <a:rPr lang="en-US"/>
              <a:t>Women on board have a psychological advantage and be sensitive to certain organizational practices such as corporate social responsibility (Nielsen and Huse, 2010). </a:t>
            </a:r>
            <a:endParaRPr/>
          </a:p>
          <a:p>
            <a:pPr indent="0" lvl="0" marL="0" rtl="0" algn="ctr">
              <a:lnSpc>
                <a:spcPct val="90000"/>
              </a:lnSpc>
              <a:spcBef>
                <a:spcPts val="1000"/>
              </a:spcBef>
              <a:spcAft>
                <a:spcPts val="0"/>
              </a:spcAft>
              <a:buClr>
                <a:schemeClr val="dk1"/>
              </a:buClr>
              <a:buSzPct val="100000"/>
              <a:buNone/>
            </a:pPr>
            <a:r>
              <a:t/>
            </a:r>
            <a:endParaRPr i="1"/>
          </a:p>
          <a:p>
            <a:pPr indent="0" lvl="0" marL="0" rtl="0" algn="ctr">
              <a:lnSpc>
                <a:spcPct val="90000"/>
              </a:lnSpc>
              <a:spcBef>
                <a:spcPts val="1000"/>
              </a:spcBef>
              <a:spcAft>
                <a:spcPts val="0"/>
              </a:spcAft>
              <a:buClr>
                <a:schemeClr val="dk1"/>
              </a:buClr>
              <a:buSzPct val="100000"/>
              <a:buNone/>
            </a:pPr>
            <a:r>
              <a:rPr b="1" i="1" lang="en-US"/>
              <a:t>H</a:t>
            </a:r>
            <a:r>
              <a:rPr b="1" baseline="-25000" i="1" lang="en-US"/>
              <a:t>1</a:t>
            </a:r>
            <a:r>
              <a:rPr b="1" i="1" lang="en-US"/>
              <a:t>: There is a positive relationship between board gender diversity and ESG disclosures </a:t>
            </a:r>
            <a:endParaRPr b="1"/>
          </a:p>
          <a:p>
            <a:pPr indent="-110490" lvl="1" marL="685800" rtl="0" algn="l">
              <a:lnSpc>
                <a:spcPct val="90000"/>
              </a:lnSpc>
              <a:spcBef>
                <a:spcPts val="500"/>
              </a:spcBef>
              <a:spcAft>
                <a:spcPts val="0"/>
              </a:spcAft>
              <a:buClr>
                <a:schemeClr val="dk1"/>
              </a:buClr>
              <a:buSzPct val="100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Institutional theory</a:t>
            </a:r>
            <a:endParaRPr/>
          </a:p>
        </p:txBody>
      </p:sp>
      <p:sp>
        <p:nvSpPr>
          <p:cNvPr id="121" name="Google Shape;121;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a:bodyPr>
          <a:lstStyle/>
          <a:p>
            <a:pPr indent="-228600" lvl="0" marL="228600" rtl="0" algn="l">
              <a:lnSpc>
                <a:spcPct val="90000"/>
              </a:lnSpc>
              <a:spcBef>
                <a:spcPts val="0"/>
              </a:spcBef>
              <a:spcAft>
                <a:spcPts val="0"/>
              </a:spcAft>
              <a:buClr>
                <a:schemeClr val="dk1"/>
              </a:buClr>
              <a:buSzPct val="100000"/>
              <a:buChar char="•"/>
            </a:pPr>
            <a:r>
              <a:rPr lang="en-US"/>
              <a:t>Firms are economic units that operate and make decisions within "broader social structures such as public and private regulation and the presence of non-governmental and other independent organizations that monitor corporate behavior" (Baldini et al., 2018, pg. 81).</a:t>
            </a:r>
            <a:endParaRPr/>
          </a:p>
          <a:p>
            <a:pPr indent="-228600" lvl="0" marL="228600" rtl="0" algn="l">
              <a:lnSpc>
                <a:spcPct val="90000"/>
              </a:lnSpc>
              <a:spcBef>
                <a:spcPts val="1000"/>
              </a:spcBef>
              <a:spcAft>
                <a:spcPts val="0"/>
              </a:spcAft>
              <a:buClr>
                <a:schemeClr val="dk1"/>
              </a:buClr>
              <a:buSzPct val="100000"/>
              <a:buChar char="•"/>
            </a:pPr>
            <a:r>
              <a:rPr lang="en-US"/>
              <a:t>The three primary institutional forces are coercive forces (i.e., government rules, regulations, and norms), normative forces (i.e., educational and professional authorities, moral and ethical values), and mimetic forces  (DiMaggio and Powell, 1983; Kolk and Perego, 2010; Martínez-Ferrero and García-Sánchez, 2017).   </a:t>
            </a:r>
            <a:endParaRPr/>
          </a:p>
          <a:p>
            <a:pPr indent="-228600" lvl="0" marL="228600" rtl="0" algn="l">
              <a:lnSpc>
                <a:spcPct val="90000"/>
              </a:lnSpc>
              <a:spcBef>
                <a:spcPts val="1000"/>
              </a:spcBef>
              <a:spcAft>
                <a:spcPts val="0"/>
              </a:spcAft>
              <a:buClr>
                <a:schemeClr val="dk1"/>
              </a:buClr>
              <a:buSzPct val="100000"/>
              <a:buChar char="•"/>
            </a:pPr>
            <a:r>
              <a:rPr lang="en-US"/>
              <a:t>Firms' compliance with these institutional forces aims to achieve legitimacy and ensure their long-term survival (DiMaggio and Powell, 1983).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Role of accountability</a:t>
            </a:r>
            <a:endParaRPr/>
          </a:p>
        </p:txBody>
      </p:sp>
      <p:sp>
        <p:nvSpPr>
          <p:cNvPr id="127" name="Google Shape;12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chemeClr val="dk1"/>
              </a:buClr>
              <a:buSzPct val="100000"/>
              <a:buChar char="•"/>
            </a:pPr>
            <a:r>
              <a:rPr lang="en-US"/>
              <a:t>Cai et al. (2016) </a:t>
            </a:r>
            <a:endParaRPr/>
          </a:p>
          <a:p>
            <a:pPr indent="-228600" lvl="1" marL="685800" rtl="0" algn="l">
              <a:lnSpc>
                <a:spcPct val="90000"/>
              </a:lnSpc>
              <a:spcBef>
                <a:spcPts val="500"/>
              </a:spcBef>
              <a:spcAft>
                <a:spcPts val="0"/>
              </a:spcAft>
              <a:buClr>
                <a:schemeClr val="dk1"/>
              </a:buClr>
              <a:buSzPct val="100000"/>
              <a:buChar char="•"/>
            </a:pPr>
            <a:r>
              <a:rPr lang="en-US"/>
              <a:t>Countries with weak civil liberties and political rights will lower corporate social performance. </a:t>
            </a:r>
            <a:endParaRPr/>
          </a:p>
          <a:p>
            <a:pPr indent="-228600" lvl="1" marL="685800" rtl="0" algn="l">
              <a:lnSpc>
                <a:spcPct val="90000"/>
              </a:lnSpc>
              <a:spcBef>
                <a:spcPts val="500"/>
              </a:spcBef>
              <a:spcAft>
                <a:spcPts val="0"/>
              </a:spcAft>
              <a:buClr>
                <a:schemeClr val="dk1"/>
              </a:buClr>
              <a:buSzPct val="100000"/>
              <a:buChar char="•"/>
            </a:pPr>
            <a:r>
              <a:rPr lang="en-US"/>
              <a:t>Countries with strong civil liberties and political rights will allow the society to participate effectively and press the firms to disclose environmentally friendly programs via activism such as NGOs. </a:t>
            </a:r>
            <a:endParaRPr/>
          </a:p>
          <a:p>
            <a:pPr indent="-228600" lvl="0" marL="228600" rtl="0" algn="l">
              <a:lnSpc>
                <a:spcPct val="90000"/>
              </a:lnSpc>
              <a:spcBef>
                <a:spcPts val="1000"/>
              </a:spcBef>
              <a:spcAft>
                <a:spcPts val="0"/>
              </a:spcAft>
              <a:buClr>
                <a:schemeClr val="dk1"/>
              </a:buClr>
              <a:buSzPct val="100000"/>
              <a:buChar char="•"/>
            </a:pPr>
            <a:r>
              <a:rPr lang="en-US"/>
              <a:t>Baldini et al. (2018) </a:t>
            </a:r>
            <a:endParaRPr/>
          </a:p>
          <a:p>
            <a:pPr indent="-228600" lvl="1" marL="685800" rtl="0" algn="l">
              <a:lnSpc>
                <a:spcPct val="90000"/>
              </a:lnSpc>
              <a:spcBef>
                <a:spcPts val="500"/>
              </a:spcBef>
              <a:spcAft>
                <a:spcPts val="0"/>
              </a:spcAft>
              <a:buClr>
                <a:schemeClr val="dk1"/>
              </a:buClr>
              <a:buSzPct val="100000"/>
              <a:buChar char="•"/>
            </a:pPr>
            <a:r>
              <a:rPr lang="en-US"/>
              <a:t>While firm-level variables have homogeneous and positive influences on each </a:t>
            </a:r>
            <a:r>
              <a:rPr i="1" lang="en-US"/>
              <a:t>ESG</a:t>
            </a:r>
            <a:r>
              <a:rPr lang="en-US"/>
              <a:t> pillar, country-level variables (political system, labour system and cultural system) have a heterogeneous effect. </a:t>
            </a:r>
            <a:endParaRPr/>
          </a:p>
          <a:p>
            <a:pPr indent="-228600" lvl="1" marL="685800" rtl="0" algn="l">
              <a:lnSpc>
                <a:spcPct val="90000"/>
              </a:lnSpc>
              <a:spcBef>
                <a:spcPts val="500"/>
              </a:spcBef>
              <a:spcAft>
                <a:spcPts val="0"/>
              </a:spcAft>
              <a:buClr>
                <a:schemeClr val="dk1"/>
              </a:buClr>
              <a:buSzPct val="100000"/>
              <a:buChar char="•"/>
            </a:pPr>
            <a:r>
              <a:rPr lang="en-US"/>
              <a:t>While </a:t>
            </a:r>
            <a:r>
              <a:rPr i="1" lang="en-US"/>
              <a:t>ESG</a:t>
            </a:r>
            <a:r>
              <a:rPr lang="en-US"/>
              <a:t> and environmental disclosure levels are reduced in strong formal institutions, social and governance disclosures are not influenced.</a:t>
            </a:r>
            <a:endParaRPr/>
          </a:p>
          <a:p>
            <a:pPr indent="-228600" lvl="0" marL="228600" rtl="0" algn="l">
              <a:lnSpc>
                <a:spcPct val="90000"/>
              </a:lnSpc>
              <a:spcBef>
                <a:spcPts val="1000"/>
              </a:spcBef>
              <a:spcAft>
                <a:spcPts val="0"/>
              </a:spcAft>
              <a:buClr>
                <a:schemeClr val="dk1"/>
              </a:buClr>
              <a:buSzPct val="100000"/>
              <a:buChar char="•"/>
            </a:pPr>
            <a:r>
              <a:rPr lang="en-US"/>
              <a:t>Yu and Luu (2021) extend Cai et al. (2016) </a:t>
            </a:r>
            <a:endParaRPr/>
          </a:p>
          <a:p>
            <a:pPr indent="-228600" lvl="1" marL="685800" rtl="0" algn="l">
              <a:lnSpc>
                <a:spcPct val="90000"/>
              </a:lnSpc>
              <a:spcBef>
                <a:spcPts val="500"/>
              </a:spcBef>
              <a:spcAft>
                <a:spcPts val="0"/>
              </a:spcAft>
              <a:buClr>
                <a:schemeClr val="dk1"/>
              </a:buClr>
              <a:buSzPct val="100000"/>
              <a:buChar char="•"/>
            </a:pPr>
            <a:r>
              <a:rPr lang="en-US"/>
              <a:t>Countries with a lack of corruption will have a high level of </a:t>
            </a:r>
            <a:r>
              <a:rPr i="1" lang="en-US"/>
              <a:t>ESG</a:t>
            </a:r>
            <a:r>
              <a:rPr lang="en-US"/>
              <a:t> disclosure while those with a lack of civil liberties and political rights have low disclosure. </a:t>
            </a:r>
            <a:endParaRPr/>
          </a:p>
          <a:p>
            <a:pPr indent="-87630" lvl="1" marL="685800" rtl="0" algn="l">
              <a:lnSpc>
                <a:spcPct val="90000"/>
              </a:lnSpc>
              <a:spcBef>
                <a:spcPts val="500"/>
              </a:spcBef>
              <a:spcAft>
                <a:spcPts val="0"/>
              </a:spcAft>
              <a:buClr>
                <a:schemeClr val="dk1"/>
              </a:buClr>
              <a:buSzPct val="100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33" name="Google Shape;133;p2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228600" lvl="0" marL="228600" rtl="0" algn="l">
              <a:lnSpc>
                <a:spcPct val="90000"/>
              </a:lnSpc>
              <a:spcBef>
                <a:spcPts val="0"/>
              </a:spcBef>
              <a:spcAft>
                <a:spcPts val="0"/>
              </a:spcAft>
              <a:buClr>
                <a:schemeClr val="dk1"/>
              </a:buClr>
              <a:buSzPct val="100000"/>
              <a:buChar char="•"/>
            </a:pPr>
            <a:r>
              <a:rPr lang="en-US"/>
              <a:t>The level of accountability would positively impact the role of board gender diversity and </a:t>
            </a:r>
            <a:r>
              <a:rPr i="1" lang="en-US"/>
              <a:t>ESG</a:t>
            </a:r>
            <a:r>
              <a:rPr lang="en-US"/>
              <a:t> disclosures. </a:t>
            </a:r>
            <a:endParaRPr/>
          </a:p>
          <a:p>
            <a:pPr indent="-228600" lvl="0" marL="228600" rtl="0" algn="l">
              <a:lnSpc>
                <a:spcPct val="90000"/>
              </a:lnSpc>
              <a:spcBef>
                <a:spcPts val="1000"/>
              </a:spcBef>
              <a:spcAft>
                <a:spcPts val="0"/>
              </a:spcAft>
              <a:buClr>
                <a:schemeClr val="dk1"/>
              </a:buClr>
              <a:buSzPct val="100000"/>
              <a:buChar char="•"/>
            </a:pPr>
            <a:r>
              <a:rPr lang="en-US"/>
              <a:t>Countries with high levels of accountability will promote good corporate governance as corporate governance at the firm level is complementary to corporate governance at the country level (Ernstberger and Grüning, 2013). </a:t>
            </a:r>
            <a:endParaRPr/>
          </a:p>
          <a:p>
            <a:pPr indent="-228600" lvl="0" marL="228600" rtl="0" algn="l">
              <a:lnSpc>
                <a:spcPct val="90000"/>
              </a:lnSpc>
              <a:spcBef>
                <a:spcPts val="1000"/>
              </a:spcBef>
              <a:spcAft>
                <a:spcPts val="0"/>
              </a:spcAft>
              <a:buClr>
                <a:schemeClr val="dk1"/>
              </a:buClr>
              <a:buSzPct val="100000"/>
              <a:buChar char="•"/>
            </a:pPr>
            <a:r>
              <a:rPr lang="en-US"/>
              <a:t>The appointment of women on the board of firms would be based on their attributes (skills, experience, and qualifications) rather than as tokens to fulfill regulatory requirements. </a:t>
            </a:r>
            <a:endParaRPr/>
          </a:p>
          <a:p>
            <a:pPr indent="-228600" lvl="0" marL="228600" rtl="0" algn="l">
              <a:lnSpc>
                <a:spcPct val="90000"/>
              </a:lnSpc>
              <a:spcBef>
                <a:spcPts val="1000"/>
              </a:spcBef>
              <a:spcAft>
                <a:spcPts val="0"/>
              </a:spcAft>
              <a:buClr>
                <a:schemeClr val="dk1"/>
              </a:buClr>
              <a:buSzPct val="100000"/>
              <a:buChar char="•"/>
            </a:pPr>
            <a:r>
              <a:rPr lang="en-US"/>
              <a:t>Diversity of the board results in the diversity of backgrounds, experiences, and perspectives, which leads to improved decisions and better overall quality of disclosures (Adams and Ferreira, 2009). </a:t>
            </a:r>
            <a:endParaRPr/>
          </a:p>
          <a:p>
            <a:pPr indent="0" lvl="0" marL="0" rtl="0" algn="l">
              <a:lnSpc>
                <a:spcPct val="90000"/>
              </a:lnSpc>
              <a:spcBef>
                <a:spcPts val="1000"/>
              </a:spcBef>
              <a:spcAft>
                <a:spcPts val="0"/>
              </a:spcAft>
              <a:buClr>
                <a:schemeClr val="dk1"/>
              </a:buClr>
              <a:buSzPct val="100000"/>
              <a:buNone/>
            </a:pPr>
            <a:r>
              <a:t/>
            </a:r>
            <a:endParaRPr/>
          </a:p>
          <a:p>
            <a:pPr indent="0" lvl="0" marL="0" rtl="0" algn="ctr">
              <a:lnSpc>
                <a:spcPct val="90000"/>
              </a:lnSpc>
              <a:spcBef>
                <a:spcPts val="1000"/>
              </a:spcBef>
              <a:spcAft>
                <a:spcPts val="0"/>
              </a:spcAft>
              <a:buClr>
                <a:schemeClr val="dk1"/>
              </a:buClr>
              <a:buSzPct val="100000"/>
              <a:buNone/>
            </a:pPr>
            <a:r>
              <a:rPr b="1" i="1" lang="en-US"/>
              <a:t>H</a:t>
            </a:r>
            <a:r>
              <a:rPr b="1" baseline="-25000" i="1" lang="en-US"/>
              <a:t>2</a:t>
            </a:r>
            <a:r>
              <a:rPr b="1" i="1" lang="en-US"/>
              <a:t>: The positive relationship between board gender diversity and ESG disclosures will be stronger for countries with a high level of accountability </a:t>
            </a:r>
            <a:endParaRPr b="1"/>
          </a:p>
          <a:p>
            <a:pPr indent="-77470"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